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0" r:id="rId3"/>
    <p:sldId id="260" r:id="rId4"/>
    <p:sldId id="294" r:id="rId5"/>
    <p:sldId id="296" r:id="rId6"/>
    <p:sldId id="262" r:id="rId7"/>
    <p:sldId id="263" r:id="rId8"/>
    <p:sldId id="293" r:id="rId9"/>
    <p:sldId id="264" r:id="rId10"/>
    <p:sldId id="265" r:id="rId11"/>
    <p:sldId id="266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310" r:id="rId20"/>
    <p:sldId id="311" r:id="rId21"/>
    <p:sldId id="269" r:id="rId22"/>
    <p:sldId id="312" r:id="rId23"/>
    <p:sldId id="313" r:id="rId24"/>
    <p:sldId id="314" r:id="rId25"/>
    <p:sldId id="315" r:id="rId26"/>
    <p:sldId id="318" r:id="rId27"/>
    <p:sldId id="319" r:id="rId28"/>
    <p:sldId id="321" r:id="rId29"/>
    <p:sldId id="288" r:id="rId30"/>
    <p:sldId id="289" r:id="rId31"/>
    <p:sldId id="279" r:id="rId32"/>
    <p:sldId id="320" r:id="rId33"/>
    <p:sldId id="297" r:id="rId34"/>
    <p:sldId id="317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37D92-0B13-4C7E-8306-A9F7D6C653EE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3FA5B-97BF-4D99-86C4-26AF2037F9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705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37D92-0B13-4C7E-8306-A9F7D6C653EE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3FA5B-97BF-4D99-86C4-26AF2037F9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94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37D92-0B13-4C7E-8306-A9F7D6C653EE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3FA5B-97BF-4D99-86C4-26AF2037F9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58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37D92-0B13-4C7E-8306-A9F7D6C653EE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3FA5B-97BF-4D99-86C4-26AF2037F9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921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37D92-0B13-4C7E-8306-A9F7D6C653EE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3FA5B-97BF-4D99-86C4-26AF2037F9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231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37D92-0B13-4C7E-8306-A9F7D6C653EE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3FA5B-97BF-4D99-86C4-26AF2037F9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030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37D92-0B13-4C7E-8306-A9F7D6C653EE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3FA5B-97BF-4D99-86C4-26AF2037F9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991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37D92-0B13-4C7E-8306-A9F7D6C653EE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3FA5B-97BF-4D99-86C4-26AF2037F9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389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37D92-0B13-4C7E-8306-A9F7D6C653EE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3FA5B-97BF-4D99-86C4-26AF2037F9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206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37D92-0B13-4C7E-8306-A9F7D6C653EE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3FA5B-97BF-4D99-86C4-26AF2037F9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419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37D92-0B13-4C7E-8306-A9F7D6C653EE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3FA5B-97BF-4D99-86C4-26AF2037F9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944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37D92-0B13-4C7E-8306-A9F7D6C653EE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3FA5B-97BF-4D99-86C4-26AF2037F9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559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2448271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больны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деменцией 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эпидемической вспышки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коронаровирусной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инфекции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140968"/>
            <a:ext cx="6400800" cy="2497832"/>
          </a:xfrm>
        </p:spPr>
        <p:txBody>
          <a:bodyPr>
            <a:normAutofit fontScale="85000" lnSpcReduction="20000"/>
          </a:bodyPr>
          <a:lstStyle/>
          <a:p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Huali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Wang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huali_wang@bjmu.edu.cn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Исполнительный вице-президент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Альцгеймеровской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Ассоциации Китая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психического здоровья Пекинского Университета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центр клинических исследований психических заболеваний</a:t>
            </a:r>
          </a:p>
          <a:p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47864" y="6093296"/>
            <a:ext cx="54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Перевод: Михайлова Н.М. ФГБНУ «Научный центр психического здоровья» Москва, Россия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61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презентации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помощи больным деменцией как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процесса, или континуума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вспышки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коронаровирусной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инфекции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COVID-19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больных деменцией и ухаживающих лиц</a:t>
            </a: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Психическое здоровье и психосоциальная поддержка больным деменцией и ухаживающим лицам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471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Деменция - глобальный приоритет 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 общества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Каждые три секунды кто-то заболевает деменцией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 безоружна</a:t>
            </a:r>
            <a:r>
              <a:rPr lang="ru-RU" dirty="0" smtClean="0"/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фактом деменции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484351"/>
            <a:ext cx="5855620" cy="4138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8309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больным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деменцией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всем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обществом («всем миром»)</a:t>
            </a:r>
            <a:endParaRPr lang="pt-P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974866" y="1484784"/>
            <a:ext cx="5353444" cy="5352110"/>
            <a:chOff x="1907704" y="1417639"/>
            <a:chExt cx="5487768" cy="5486400"/>
          </a:xfrm>
        </p:grpSpPr>
        <p:sp>
          <p:nvSpPr>
            <p:cNvPr id="4" name="Oval 3"/>
            <p:cNvSpPr/>
            <p:nvPr/>
          </p:nvSpPr>
          <p:spPr>
            <a:xfrm>
              <a:off x="1907704" y="1417639"/>
              <a:ext cx="5487768" cy="5486400"/>
            </a:xfrm>
            <a:prstGeom prst="ellipse">
              <a:avLst/>
            </a:prstGeom>
            <a:solidFill>
              <a:srgbClr val="CC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>
                <a:solidFill>
                  <a:prstClr val="white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2765188" y="2245057"/>
              <a:ext cx="3772800" cy="3773218"/>
            </a:xfrm>
            <a:prstGeom prst="ellipse">
              <a:avLst/>
            </a:prstGeom>
            <a:solidFill>
              <a:srgbClr val="FF99CC"/>
            </a:solidFill>
            <a:ln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prstClr val="white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3491880" y="3006491"/>
              <a:ext cx="2308135" cy="2308695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prstClr val="white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4035789" y="3520593"/>
              <a:ext cx="1220315" cy="121984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prstClr val="white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203848" y="1700808"/>
            <a:ext cx="295232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</a:t>
            </a:r>
            <a:endParaRPr lang="pt-PT" sz="3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19872" y="2564904"/>
            <a:ext cx="244827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32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комьюнити</a:t>
            </a:r>
            <a:endParaRPr lang="pt-PT" sz="3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79912" y="3092928"/>
            <a:ext cx="172819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</a:t>
            </a:r>
            <a:endParaRPr lang="pt-PT" sz="3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50862" y="3682089"/>
            <a:ext cx="119044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Больной деменцией</a:t>
            </a:r>
            <a:endParaRPr lang="pt-PT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50862" y="4086233"/>
            <a:ext cx="131322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поддержание функций</a:t>
            </a:r>
            <a:endParaRPr lang="pt-P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51920" y="4808185"/>
            <a:ext cx="158417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</a:t>
            </a:r>
            <a:endParaRPr lang="pt-PT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19872" y="5303108"/>
            <a:ext cx="244827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максимальное поддержание функций</a:t>
            </a:r>
            <a:endParaRPr lang="pt-PT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47864" y="6150982"/>
            <a:ext cx="259228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</a:t>
            </a:r>
            <a:endParaRPr lang="pt-PT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25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и континуум помощи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больным деменцией</a:t>
            </a:r>
            <a:endParaRPr lang="pt-P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1832" y="1779938"/>
            <a:ext cx="8698632" cy="39533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533" y="2195437"/>
            <a:ext cx="20162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риска</a:t>
            </a:r>
            <a:endParaRPr lang="pt-PT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15745" y="3582666"/>
            <a:ext cx="20162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</a:t>
            </a:r>
            <a:r>
              <a:rPr lang="ru-RU" b="1" dirty="0" smtClean="0">
                <a:solidFill>
                  <a:prstClr val="black"/>
                </a:solidFill>
              </a:rPr>
              <a:t>з</a:t>
            </a:r>
            <a:endParaRPr lang="pt-PT" b="1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80312" y="1779938"/>
            <a:ext cx="1906508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</a:t>
            </a:r>
          </a:p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после установления диагноза</a:t>
            </a:r>
            <a:endParaRPr lang="pt-PT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51093" y="3582666"/>
            <a:ext cx="201622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ухаживающих лиц</a:t>
            </a:r>
            <a:endParaRPr lang="pt-PT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465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Менеджмент сотрудничества специалистов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местного сообщества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местного сообщества (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коммьюнити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- просвещение в отношении здоровья;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- рутинное лабораторное обследование;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- поддержка ухаживающих лиц;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- визиты наблюдения (катамнестические)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- оценка и обследование;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- установление диагноза;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- разработка плана помощи;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- контроль визитов наблюдения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16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и роль клиник памяти 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помощи при деменции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06429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своевременная диагностика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</a:p>
          <a:p>
            <a:pPr marL="0" indent="0">
              <a:buNone/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лечение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поддержка после диагностики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</a:t>
            </a:r>
          </a:p>
          <a:p>
            <a:pPr marL="0" indent="0">
              <a:buNone/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70109" y="2144438"/>
            <a:ext cx="4562356" cy="34134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870108" y="1685866"/>
            <a:ext cx="397635" cy="68171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627809" y="3579953"/>
            <a:ext cx="4680520" cy="34633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627809" y="3080936"/>
            <a:ext cx="379167" cy="4990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699724" y="5276196"/>
            <a:ext cx="4616691" cy="31304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693562" y="4797152"/>
            <a:ext cx="374382" cy="47904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550128" y="1637751"/>
            <a:ext cx="806580" cy="681711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1</a:t>
            </a:r>
            <a:endParaRPr lang="ru-RU" sz="3200" dirty="0"/>
          </a:p>
        </p:txBody>
      </p:sp>
      <p:sp>
        <p:nvSpPr>
          <p:cNvPr id="19" name="Овал 18"/>
          <p:cNvSpPr/>
          <p:nvPr/>
        </p:nvSpPr>
        <p:spPr>
          <a:xfrm>
            <a:off x="1550803" y="3087700"/>
            <a:ext cx="806580" cy="68171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2</a:t>
            </a:r>
            <a:endParaRPr lang="ru-RU" sz="3200" dirty="0"/>
          </a:p>
        </p:txBody>
      </p:sp>
      <p:sp>
        <p:nvSpPr>
          <p:cNvPr id="20" name="Овал 19"/>
          <p:cNvSpPr/>
          <p:nvPr/>
        </p:nvSpPr>
        <p:spPr>
          <a:xfrm>
            <a:off x="2501399" y="4810509"/>
            <a:ext cx="806580" cy="68171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3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157345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проявления деменции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  <a:prstDash val="solid"/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когнитивное                               расстройства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поведения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нарушение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повседневной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деятельности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                  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699792" y="3058108"/>
            <a:ext cx="1152128" cy="73093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4355976" y="2996952"/>
            <a:ext cx="1224136" cy="7920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843808" y="2780928"/>
            <a:ext cx="252028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Скругленный прямоугольник 3"/>
          <p:cNvSpPr/>
          <p:nvPr/>
        </p:nvSpPr>
        <p:spPr>
          <a:xfrm>
            <a:off x="539552" y="2132856"/>
            <a:ext cx="2160240" cy="108012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80112" y="2204864"/>
            <a:ext cx="2808312" cy="108012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95736" y="3789040"/>
            <a:ext cx="4788532" cy="108012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629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клинического ведения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больных деменцией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состояния мозга и мозговых функций</a:t>
            </a:r>
          </a:p>
          <a:p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коморбидных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заболеваний и расстройств</a:t>
            </a:r>
          </a:p>
          <a:p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499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363272" cy="10081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клинического ведения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цит. по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Cummings JL et al. 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Ann Clinic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Transl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Neurology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2016; 2(3):307-323)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268760"/>
            <a:ext cx="2232248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протяжении болезни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860032" y="1196753"/>
            <a:ext cx="3610744" cy="6480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Идентификация ухаживающего лица (обучение и поддержка,  оценка физического и психического состояния, направление к групповому/социальному работнику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504" y="1916832"/>
            <a:ext cx="374441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Мягкая/умеренная деменция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 холинергической терапии в следующих дозах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Донепезил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 мг х 1 раз в день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Галантамин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таблетках 4 мг х 2 раза в день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Галантамин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капсулах 8 мг х 1 раз в день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Ривастигмин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внутрь  1.5 мг х 2 в день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Ривастигмин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пластыре 4.6 мг х 1 в сутки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771167" y="1916832"/>
            <a:ext cx="4248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Умеренная/тяжёлая деменция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 холинергической терапии в следующих дозах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Донепезил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 мг х 1 раз в день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Ривастигмин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пластыре 4.6 мг х 1 в сутки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Рассмотреть комбинацию ИХЭ +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мемантин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3933056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Повторная оценка. Титрование доз, их повышение при хорошей переносимости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0" y="4188724"/>
            <a:ext cx="8964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каждые 6 месяцев или чаще при неожиданном изменении состояния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Купирование поведенческих и психотических расстройств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Смена ИХЭ, применение более высоких доз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ухудшения функционирования и увеличение участия ухаживающих лиц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373216"/>
            <a:ext cx="4788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Нежелательные явления (НЯ)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появление и оценка замены на другой   ИХЭ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6016" y="5373216"/>
            <a:ext cx="417646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Прогрессирование болезни -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высокие дозы (по   возможности) или перевод на другие ИХЭ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терапии поведенческих и психопатологических расстройств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251478" y="1177663"/>
            <a:ext cx="1296145" cy="5133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диагноз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021289"/>
            <a:ext cx="4535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Прерывание терапии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утрате всех когнитивных функций и активности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>
            <a:stCxn id="16" idx="2"/>
          </p:cNvCxnSpPr>
          <p:nvPr/>
        </p:nvCxnSpPr>
        <p:spPr>
          <a:xfrm>
            <a:off x="3899551" y="1691011"/>
            <a:ext cx="96385" cy="22420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3419872" y="2132856"/>
            <a:ext cx="4796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>
            <a:off x="3419870" y="2132856"/>
            <a:ext cx="4796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3899552" y="2117039"/>
            <a:ext cx="6480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 flipV="1">
            <a:off x="10188624" y="3645024"/>
            <a:ext cx="72008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0223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вспышки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коронавирусной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инфекции на больных деменцией и ухаживающих лиц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когнитивные функции                                        поведение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активность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быстрое когнитивное снижение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ускорение личностных изменений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2636912"/>
            <a:ext cx="3240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541006" y="3696707"/>
            <a:ext cx="1629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 flipV="1">
            <a:off x="5580112" y="2502188"/>
            <a:ext cx="3404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420888"/>
            <a:ext cx="3312367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084168" y="2502188"/>
            <a:ext cx="2304256" cy="6387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347864" y="3789040"/>
            <a:ext cx="2304256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/>
          <p:cNvCxnSpPr>
            <a:stCxn id="4" idx="2"/>
          </p:cNvCxnSpPr>
          <p:nvPr/>
        </p:nvCxnSpPr>
        <p:spPr>
          <a:xfrm>
            <a:off x="1979712" y="3068960"/>
            <a:ext cx="1368152" cy="104411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8" idx="2"/>
          </p:cNvCxnSpPr>
          <p:nvPr/>
        </p:nvCxnSpPr>
        <p:spPr>
          <a:xfrm flipH="1">
            <a:off x="5580112" y="3140968"/>
            <a:ext cx="1656184" cy="9721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3635894" y="2747240"/>
            <a:ext cx="244827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34999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Вовлечение общественных и профессиональных организаций в Китае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Китайское Общество гериатрической психиатрии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Китайская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Альцгеймеровская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Ассоциация Китайское общество психиатров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Китайская Ассоциация психиатров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Китайская Ассоциация психического здоровья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Китайский Журнал психиатрии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период эпидемии онлайн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Всё китайское общество</a:t>
            </a:r>
          </a:p>
          <a:p>
            <a:r>
              <a:rPr lang="ru-RU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 ключевых рекомендаций экспертов</a:t>
            </a:r>
            <a:endParaRPr lang="ru-RU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529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Переживания больных деменцией и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коронавирусной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инфекцией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12776"/>
            <a:ext cx="8291264" cy="471338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госпитализированные</a:t>
            </a: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изоляция</a:t>
            </a:r>
          </a:p>
          <a:p>
            <a:pPr marL="0" indent="0"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с подозрением или подтверждённым           соматические р-</a:t>
            </a:r>
            <a:r>
              <a:rPr lang="ru-RU" sz="8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endParaRPr lang="ru-RU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делирий              </a:t>
            </a:r>
            <a:endParaRPr lang="en-US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</a:t>
            </a:r>
            <a:r>
              <a:rPr lang="ru-RU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</a:t>
            </a:r>
            <a:endParaRPr lang="ru-RU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5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ru-RU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ru-RU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непонимание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эпидемии</a:t>
            </a:r>
          </a:p>
          <a:p>
            <a:pPr marL="0" indent="0">
              <a:buNone/>
            </a:pPr>
            <a:r>
              <a:rPr lang="ru-RU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Больные  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находящиеся дома          изменение обстановки</a:t>
            </a:r>
          </a:p>
          <a:p>
            <a:pPr marL="0" indent="0">
              <a:buNone/>
            </a:pPr>
            <a:r>
              <a:rPr lang="ru-RU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деменцией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нарушение режима дня</a:t>
            </a:r>
          </a:p>
          <a:p>
            <a:pPr marL="0" indent="0"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ослабление памяти и осмысления</a:t>
            </a:r>
          </a:p>
          <a:p>
            <a:pPr marL="0" indent="0"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нарастание когнитивных проблем</a:t>
            </a:r>
          </a:p>
          <a:p>
            <a:pPr marL="0" indent="0">
              <a:buNone/>
            </a:pP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</a:t>
            </a:r>
          </a:p>
          <a:p>
            <a:pPr marL="0" indent="0"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в отделениях по уходу     уменьшение очных контактов</a:t>
            </a:r>
          </a:p>
          <a:p>
            <a:pPr marL="0" indent="0"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с семьёй и ухаживающими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лицами</a:t>
            </a:r>
            <a:endParaRPr lang="ru-RU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прерывание терапии деменции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авая фигурная скобка 4"/>
          <p:cNvSpPr/>
          <p:nvPr/>
        </p:nvSpPr>
        <p:spPr>
          <a:xfrm>
            <a:off x="5868144" y="1510536"/>
            <a:ext cx="576064" cy="72008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3815916" y="3290864"/>
            <a:ext cx="648072" cy="1428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4386264" y="4988024"/>
            <a:ext cx="155448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685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Госпитализированные больные с подозрением или подтверждённым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поведенчески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                                                           сильное ощущение незащищённости</a:t>
            </a:r>
          </a:p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психопатологические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проблемы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сном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тревога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возбуждение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враждебность и агрессия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отклонения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поведении 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тревога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ажитация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вследствие соматического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раздражительность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дискомфорта, обусловленного COVID-19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делирий, вызванный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острое расстройство сознания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ослабление внимания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нарушение цикла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сон- бодрствование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патологические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сенсорные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ощущения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эмоциональные расстройства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363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Больные деменцией, находящиеся дома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(I)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неадекватное представление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- исключительный стресс и напряжение         </a:t>
            </a:r>
          </a:p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 эпидемии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- трудности со сном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- раздражительность 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- нарушение необходимого времени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- воздействие тревожности</a:t>
            </a: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ухаживающего лица</a:t>
            </a: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домашнего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ухода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- тревога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- неустойчивость настроения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- раздражительность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- блуждания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порывы убежать 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- бред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- агрессивность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8689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Больные деменцией, находящиеся дома (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распорядка жизни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скучание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из-за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недостатка активности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-  расстройство сна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- нарастание тревоги из-за отсутствия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деятельности, больше блужданий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- раздражение, возбуждение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агрессия</a:t>
            </a:r>
          </a:p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лабость памяти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- плохое понимание контроля инфекции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- неспособность к сотрудничеству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- конфликты с ухаживающими лицами</a:t>
            </a: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усугубление имеющихся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- отчётливое когнитивное снижение</a:t>
            </a:r>
          </a:p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огнитивных проблем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- нарастание расстройств памяти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- дезорганизация повседневной жизни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3166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Больные деменцией, находящиеся 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учреждениях по уходу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 взаимодействия с ухаживающим 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персоналом</a:t>
            </a:r>
          </a:p>
          <a:p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беспокойство</a:t>
            </a:r>
          </a:p>
          <a:p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апатия, отгороженность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692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Воздействие на ухаживающих лиц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члены семьи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тревога, обеспокоенность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возбуждение,  чувство гнева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- озабоченность состоянием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здоровья больного деменцией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- конфликты с больным</a:t>
            </a: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работники по уходу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- тревога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- растерянность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- паника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- раздражительность</a:t>
            </a: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профессионалы по помощи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- ажитация, паника</a:t>
            </a: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дому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- усталость, выгорание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- одиночество, беспомощность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- озабоченность пожилых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90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Психическое здоровье и психологическая поддержка больных деменцией и ухаживающих лиц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психологическая помощь    - тем, кто попал во вспышку эпидемии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- персоналу и ухаживающим лицам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- определение первостепенных и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основных потребностей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- восстановление защищённости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Психологическая самопомощь        - с лёгкими проявлениями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COVID-19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консультирование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принцип принятия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- подходы (больше деталей)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обращение к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психиатру заранее за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лекарствами при изменении или 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ухудшении состояния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285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Психическое здоровье и психологическая поддержка больных деменцией и ухаживающих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 (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19256" cy="47853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регуляция поведения              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лиц с ухудшением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аггравацией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- принцип предпочтительности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нелекарственной помощи    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- предупредительное оказание помощи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больным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улучшение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среды                                                                                    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- персонализированная коррекция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поведенческих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психопатологических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симптомов (по принципам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DICE)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клиническое ведение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- устранение причин</a:t>
            </a:r>
          </a:p>
          <a:p>
            <a:pPr marL="0" indent="0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больных с делирием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- сокращение необязательных  процедур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- регуляция света, шума, температуры,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влажности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- обращение к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психиатру, при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необходимости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лекарственная терапия</a:t>
            </a:r>
          </a:p>
          <a:p>
            <a:pPr marL="0" indent="0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впервые выявленное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- в первую очередь предупреждение и контроль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когнитивное снижение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-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диагностическая оценка после окончания эпидемии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- оптимально в клинике памяти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9676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подозрении или диагностике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коронавирусной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инфекции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воздействие изоляции и окружающей обстановки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соматический дискомфорт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делирий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искажённое представление об эпидемии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организации быта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непривычный режим в домашней жизни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ухудшение памяти и компенсация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усугубление существующих когнитивных проблем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1432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психологическая помощь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- оценить острые потребности и беспокойства лиц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- стараться наилучшим образом удовлетворить их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- обеспечить комфорт и чувство защищённости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- скорее выслушивать, чем уговаривать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- помочь разместиться наиболее соответствующим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образом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пребывания – достаточно безопасное с сохранением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приватности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9555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Психологическая самопомощь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консультативная поддержка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 готовность принять физические и психологические изменения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- получать официальную информацию и при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необходимости напоминать о потребности в помощи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- понимать важность мер предохранения и осторожности,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сохранять  позитивную  установку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- поиск помощи семьи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друзей, поддержка контактов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обсуждение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  по телефону, в чатах, по видеосвязи и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другим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способам коммуникации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- релаксация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упражнения по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медитации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- разнообразить домашнюю обстановку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9206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Предпочтительно нефармакологическое вмешательство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Разрабатывать план персонализированного нефармакологического ведения, руководствуясь процедурами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DICE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describe-investigate- create- evaluate) –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описывать-исследовать-создавать-оценивать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</a:p>
          <a:p>
            <a:pPr marL="0" indent="0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импульсивное поведение или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симптомы не улучшаются, рекомендуется   обращение в психиатрическую  службу или консультация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психиатра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287" y="3573016"/>
            <a:ext cx="1435426" cy="125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7740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управления поведением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Неудовлетворенные потребности                           Сенсорное ухудшение</a:t>
            </a:r>
          </a:p>
          <a:p>
            <a:pPr marL="0" indent="0">
              <a:buNone/>
            </a:pP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Соматическое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                       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Верования     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 </a:t>
            </a:r>
            <a:endParaRPr lang="ru-RU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пациент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деменцией</a:t>
            </a:r>
          </a:p>
          <a:p>
            <a:endParaRPr lang="ru-RU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</a:p>
          <a:p>
            <a:pPr marL="0" indent="0"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ухаживающее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лицо                                        окружение,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среда</a:t>
            </a:r>
          </a:p>
          <a:p>
            <a:pPr marL="0" indent="0">
              <a:buNone/>
            </a:pP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                                                    избыток или недостаток стимулов                                                           </a:t>
            </a:r>
          </a:p>
          <a:p>
            <a:pPr marL="0" indent="0">
              <a:buNone/>
            </a:pP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утрата или ухудшение навыков          разрушение привычного режима дня</a:t>
            </a:r>
          </a:p>
          <a:p>
            <a:pPr marL="0" indent="0"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еконтактность                                     отсутствие активности, деятельности</a:t>
            </a:r>
          </a:p>
          <a:p>
            <a:pPr marL="0" indent="0"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ереалистические ожидания</a:t>
            </a:r>
          </a:p>
          <a:p>
            <a:pPr marL="0" indent="0">
              <a:buNone/>
            </a:pPr>
            <a:endParaRPr lang="ru-RU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                                                                                                                                                                      Избыточная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недостаточная </a:t>
            </a:r>
          </a:p>
          <a:p>
            <a:pPr marL="0" indent="0">
              <a:buNone/>
            </a:pPr>
            <a:endParaRPr lang="ru-RU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стимуляция</a:t>
            </a:r>
          </a:p>
          <a:p>
            <a:pPr marL="0" indent="0">
              <a:buNone/>
            </a:pP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Утрата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ухудшение навыков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Отсутствие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распорядка дня</a:t>
            </a:r>
          </a:p>
          <a:p>
            <a:pPr marL="0" indent="0">
              <a:buNone/>
            </a:pP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Отсутствие активности, деятельности</a:t>
            </a: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Неконтактность</a:t>
            </a: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</a:t>
            </a: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H="1">
            <a:off x="2411760" y="3231365"/>
            <a:ext cx="1656184" cy="5576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139952" y="3231365"/>
            <a:ext cx="2736304" cy="5576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2987824" y="2799317"/>
            <a:ext cx="2664296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288465" y="3736121"/>
            <a:ext cx="2448272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796136" y="3736121"/>
            <a:ext cx="2448272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4867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Менеджмент поведения (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19256" cy="4713387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специальные места для пациентов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Оценивать их эмоциональные переживания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Общаться  простым и понятным образом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Регулировать освещение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Включать спокойную музыку, делать успокаивающий массаж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Ухаживающее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лицо должно: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вырабатывать позитивные установки 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обучаться навыкам ухода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прислушиваться к чувствам пациента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Новое ухаживающее лицо получает поддержку в выработке позитивных установок</a:t>
            </a:r>
            <a:endParaRPr lang="ru-RU" sz="2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4425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Менеджмент поведения (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II)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Проживание в  домашних условиях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обозначить возможные места активности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составлять компанию и поощрять участие пациента в совместной  деятельности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Невозможность придерживаться мер предосторожности,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 стараться  понять причины поведения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обсуждать причины и обеспечивать практическую помощь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прервать работу и руководить больным  шаг за шагом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елать напоминания словесно или с использованием картинок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подбадривать и культивировать чувство полноценности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Физический дискомфорт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успокаивать словами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лечить соматические заболевания и нарушения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симптоматическая терапия при необходимости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0618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Клиническое ведение и поддержка больных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делирием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Лечение причин: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устранение электролитного дисбаланса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контроль вирусной инфекции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Поддерживающие меры: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питание, витамины, обильное поступление жидкостей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объема необязательных клинических процедур, (например, ночные назначения, мониторинг ЭКГ и т.п.)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Нефармакологические меры: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помощь в ориентировке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умеренные световые и звуковые раздражители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Лекарственная терапия при повторной клинической оценке состояния</a:t>
            </a: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1279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когнитивного снижения 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эпидемии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Приоритетно предупреждение и контроль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 помощи и диагностики когнитивного снижения  в сертифицированных службах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поиск поддержки в клиниках памяти местных больниц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7469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859216" cy="792088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08720"/>
            <a:ext cx="8291264" cy="5217443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постоянный уход и не прерывать проводимую терапию</a:t>
            </a:r>
          </a:p>
          <a:p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Мультидисциплинарное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сотрудничество психологов, социальных работников, персонала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коммьюнити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работников по помощи на дому и администраторов чрезвычайно важно для осуществления помощи больным деменцией в период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возникают новые проблемы, связанные с появлением или усилением деменции, нужно обращаться к врачу для оценки, диагностики и лечения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Нефармакологическое вмешательство, основанное на принципах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DICE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рекомендуется для предотвращения поведенческих проявлений во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Психологическая самопомощь и поддержка особенно предпочтительны для уменьшения  стресса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4603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1847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Деменция- глобальный приоритет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 общества</a:t>
            </a:r>
            <a:endParaRPr lang="pt-P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625" t="1000" r="10625"/>
          <a:stretch/>
        </p:blipFill>
        <p:spPr>
          <a:xfrm>
            <a:off x="1475656" y="1484784"/>
            <a:ext cx="5990483" cy="451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886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540925"/>
            <a:ext cx="6552727" cy="4914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36870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Советы и психологическая поддержка в самопомощи приложимы к больным деменцией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Принципы- готовность принятия физических и психологических изменений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Подходы: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- получать информацию от властных структур и при необходимости напоминать о необходимости помощи;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- понимание важности укрепления самозащиты и позитивное принятие мер предосторожности;  поиск помощи членов семьи и друзей, поддержка контактов, обсуждение проблем  по телефону, в чатах, по видеосвязи и другим способам коммуникации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- релаксация и упражнения по медитации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8459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1118</TotalTime>
  <Words>1672</Words>
  <Application>Microsoft Office PowerPoint</Application>
  <PresentationFormat>Экран (4:3)</PresentationFormat>
  <Paragraphs>364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Помощь больным деменцией  во время эпидемической вспышки коронаровирусной инфекции COVID-19</vt:lpstr>
      <vt:lpstr>Структура презентации</vt:lpstr>
      <vt:lpstr>Деменция - глобальный приоритет  здоровья общества</vt:lpstr>
      <vt:lpstr>Помощь больным деменцией всем обществом («всем миром»)</vt:lpstr>
      <vt:lpstr>Алгоритм и континуум помощи  больным деменцией</vt:lpstr>
      <vt:lpstr>Менеджмент сотрудничества специалистов и местного сообщества</vt:lpstr>
      <vt:lpstr>Место и роль клиник памяти  в процессе помощи при деменции</vt:lpstr>
      <vt:lpstr>Основные проявления деменции</vt:lpstr>
      <vt:lpstr>Алгоритм клинического ведения больных деменцией</vt:lpstr>
      <vt:lpstr>Алгоритм клинического ведения ( цит. по: Cummings JL et al. Ann Clinic Transl Neurology 2016; 2(3):307-323)</vt:lpstr>
      <vt:lpstr>Влияние вспышки коронавирусной инфекции на больных деменцией и ухаживающих лиц</vt:lpstr>
      <vt:lpstr>Вовлечение общественных и профессиональных организаций в Китае</vt:lpstr>
      <vt:lpstr>Переживания больных деменцией и коронавирусной инфекцией COVID-19</vt:lpstr>
      <vt:lpstr>Госпитализированные больные с подозрением или подтверждённым COVID-19</vt:lpstr>
      <vt:lpstr>Больные деменцией, находящиеся дома (I)</vt:lpstr>
      <vt:lpstr>Больные деменцией, находящиеся дома (II)</vt:lpstr>
      <vt:lpstr>Больные деменцией, находящиеся  в учреждениях по уходу</vt:lpstr>
      <vt:lpstr>Воздействие на ухаживающих лиц</vt:lpstr>
      <vt:lpstr>Психическое здоровье и психологическая поддержка больных деменцией и ухаживающих лиц</vt:lpstr>
      <vt:lpstr>Психическое здоровье и психологическая поддержка больных деменцией и ухаживающих лиц (продолжение)</vt:lpstr>
      <vt:lpstr>При подозрении или диагностике коронавирусной инфекции</vt:lpstr>
      <vt:lpstr>Первая психологическая помощь</vt:lpstr>
      <vt:lpstr>Психологическая самопомощь и консультативная поддержка</vt:lpstr>
      <vt:lpstr>стратегия</vt:lpstr>
      <vt:lpstr>Модель управления поведением</vt:lpstr>
      <vt:lpstr>Менеджмент поведения (I)</vt:lpstr>
      <vt:lpstr>Менеджмент поведения (II)</vt:lpstr>
      <vt:lpstr>Клиническое ведение и поддержка больных с делирием</vt:lpstr>
      <vt:lpstr>Выявление когнитивного снижения  во время эпидемии</vt:lpstr>
      <vt:lpstr>выводы</vt:lpstr>
      <vt:lpstr>Презентация PowerPoint</vt:lpstr>
      <vt:lpstr>Деменция- глобальный приоритет здоровья общества</vt:lpstr>
      <vt:lpstr>Презентация PowerPoint</vt:lpstr>
      <vt:lpstr>Советы и психологическая поддержка в самопомощи приложимы к больным деменцией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Забота о больных деменцией во время эпидемии COVID-19</dc:title>
  <dc:creator>Наталия</dc:creator>
  <cp:lastModifiedBy>Наталия</cp:lastModifiedBy>
  <cp:revision>112</cp:revision>
  <dcterms:created xsi:type="dcterms:W3CDTF">2020-03-29T02:25:59Z</dcterms:created>
  <dcterms:modified xsi:type="dcterms:W3CDTF">2020-04-01T05:13:49Z</dcterms:modified>
</cp:coreProperties>
</file>