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0"/>
  </p:notesMasterIdLst>
  <p:sldIdLst>
    <p:sldId id="326" r:id="rId3"/>
    <p:sldId id="325" r:id="rId4"/>
    <p:sldId id="264" r:id="rId5"/>
    <p:sldId id="262" r:id="rId6"/>
    <p:sldId id="269" r:id="rId7"/>
    <p:sldId id="266" r:id="rId8"/>
    <p:sldId id="316" r:id="rId9"/>
    <p:sldId id="263" r:id="rId10"/>
    <p:sldId id="319" r:id="rId11"/>
    <p:sldId id="265" r:id="rId12"/>
    <p:sldId id="257" r:id="rId13"/>
    <p:sldId id="270" r:id="rId14"/>
    <p:sldId id="271" r:id="rId15"/>
    <p:sldId id="318" r:id="rId16"/>
    <p:sldId id="286" r:id="rId17"/>
    <p:sldId id="328" r:id="rId18"/>
    <p:sldId id="277" r:id="rId19"/>
    <p:sldId id="317" r:id="rId20"/>
    <p:sldId id="303" r:id="rId21"/>
    <p:sldId id="285" r:id="rId22"/>
    <p:sldId id="281" r:id="rId23"/>
    <p:sldId id="267" r:id="rId24"/>
    <p:sldId id="327" r:id="rId25"/>
    <p:sldId id="329" r:id="rId26"/>
    <p:sldId id="330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31" r:id="rId35"/>
    <p:sldId id="340" r:id="rId36"/>
    <p:sldId id="341" r:id="rId37"/>
    <p:sldId id="321" r:id="rId38"/>
    <p:sldId id="324" r:id="rId3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3846" autoAdjust="0"/>
  </p:normalViewPr>
  <p:slideViewPr>
    <p:cSldViewPr>
      <p:cViewPr>
        <p:scale>
          <a:sx n="69" d="100"/>
          <a:sy n="69" d="100"/>
        </p:scale>
        <p:origin x="-1614" y="-4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7ADC36-9861-407E-9019-BB33507D7B73}" type="datetimeFigureOut">
              <a:rPr lang="ru-RU" smtClean="0"/>
              <a:t>22.09.2013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4C830-4A7E-4ED9-B438-86A1D6E820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665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4C830-4A7E-4ED9-B438-86A1D6E820A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094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Web-</a:t>
            </a:r>
            <a:r>
              <a:rPr lang="en-US" dirty="0" err="1" smtClean="0"/>
              <a:t>resour</a:t>
            </a:r>
            <a:r>
              <a:rPr lang="ru-RU" dirty="0" smtClean="0"/>
              <a:t>с</a:t>
            </a:r>
            <a:r>
              <a:rPr lang="en-US" dirty="0" err="1" smtClean="0"/>
              <a:t>es</a:t>
            </a:r>
            <a:r>
              <a:rPr lang="ru-RU" dirty="0" smtClean="0"/>
              <a:t> </a:t>
            </a:r>
            <a:r>
              <a:rPr lang="en-US" dirty="0" err="1" smtClean="0"/>
              <a:t>asssisted</a:t>
            </a:r>
            <a:r>
              <a:rPr lang="en-US" baseline="0" dirty="0" smtClean="0"/>
              <a:t> to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4C830-4A7E-4ED9-B438-86A1D6E820A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709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Web-</a:t>
            </a:r>
            <a:r>
              <a:rPr lang="en-US" dirty="0" err="1" smtClean="0"/>
              <a:t>resour</a:t>
            </a:r>
            <a:r>
              <a:rPr lang="ru-RU" dirty="0" smtClean="0"/>
              <a:t>с</a:t>
            </a:r>
            <a:r>
              <a:rPr lang="en-US" dirty="0" err="1" smtClean="0"/>
              <a:t>es</a:t>
            </a:r>
            <a:r>
              <a:rPr lang="ru-RU" dirty="0" smtClean="0"/>
              <a:t> </a:t>
            </a:r>
            <a:r>
              <a:rPr lang="en-US" dirty="0" err="1" smtClean="0"/>
              <a:t>asssisted</a:t>
            </a:r>
            <a:r>
              <a:rPr lang="en-US" baseline="0" dirty="0" smtClean="0"/>
              <a:t> to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4C830-4A7E-4ED9-B438-86A1D6E820A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5709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Pierre Deniker (1917, Paris - 1998[1]) was involved, jointly with Jean Delay and J. M. </a:t>
            </a:r>
            <a:r>
              <a:rPr lang="en-US" dirty="0" err="1" smtClean="0"/>
              <a:t>Harl</a:t>
            </a:r>
            <a:r>
              <a:rPr lang="en-US" dirty="0" smtClean="0"/>
              <a:t>, in the introduction of chlorpromazine (</a:t>
            </a:r>
            <a:r>
              <a:rPr lang="en-US" dirty="0" err="1" smtClean="0"/>
              <a:t>Thorazine</a:t>
            </a:r>
            <a:r>
              <a:rPr lang="en-US" dirty="0" smtClean="0"/>
              <a:t>), the first antipsychotic used in the treatment of schizophrenia, in the 1950s</a:t>
            </a:r>
          </a:p>
          <a:p>
            <a:r>
              <a:rPr lang="en-US" dirty="0" smtClean="0"/>
              <a:t>Paul </a:t>
            </a:r>
            <a:r>
              <a:rPr lang="en-US" dirty="0" err="1" smtClean="0"/>
              <a:t>Kielholz</a:t>
            </a:r>
            <a:r>
              <a:rPr lang="en-US" dirty="0" smtClean="0"/>
              <a:t> – masked depression, depressions</a:t>
            </a:r>
            <a:r>
              <a:rPr lang="en-US" baseline="0" dirty="0" smtClean="0"/>
              <a:t> in everyday practice</a:t>
            </a:r>
            <a:endParaRPr lang="en-US" dirty="0" smtClean="0"/>
          </a:p>
          <a:p>
            <a:r>
              <a:rPr lang="en-US" dirty="0" err="1" smtClean="0"/>
              <a:t>Assen</a:t>
            </a:r>
            <a:r>
              <a:rPr lang="en-US" dirty="0" smtClean="0"/>
              <a:t> </a:t>
            </a:r>
            <a:r>
              <a:rPr lang="en-US" dirty="0" err="1" smtClean="0"/>
              <a:t>Jablensky</a:t>
            </a:r>
            <a:r>
              <a:rPr lang="en-US" dirty="0" smtClean="0"/>
              <a:t> – clinical research in neurosciences in psychiatry</a:t>
            </a:r>
          </a:p>
          <a:p>
            <a:r>
              <a:rPr lang="en-US" dirty="0" smtClean="0"/>
              <a:t>Heinz </a:t>
            </a:r>
            <a:r>
              <a:rPr lang="en-US" dirty="0" err="1" smtClean="0"/>
              <a:t>Katschnig</a:t>
            </a:r>
            <a:r>
              <a:rPr lang="en-US" dirty="0" smtClean="0"/>
              <a:t> –public policy in psychiatry</a:t>
            </a:r>
          </a:p>
          <a:p>
            <a:endParaRPr lang="en-US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4C830-4A7E-4ED9-B438-86A1D6E820A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269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3C9DFA-CC5A-4B24-BA74-08C032A7CA4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70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03EBBB-4072-468F-A2C9-BBD83D1A959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165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447FF-1126-4239-8ED9-CFD1BD1E5FE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8687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04D905-F4E4-4CC2-BB13-BD4FCD910C1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1967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81965-35EE-4031-B384-AEDECF5066F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079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99324-5927-48DF-BF15-3765CDAC48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816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AAFD3C-60D5-489C-826A-760CA5F0EF2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2177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565BB-0FCE-4EE8-935A-DCD4C0ACAA7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2113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70BF1-B5C2-41CE-8EB9-7DF1904F608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213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8AFE5-B567-4283-B2AF-4297A59ECDA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1975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57740-390E-4C69-B921-220D332930B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517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F5AF8-9647-4164-9024-A47A4FD43D3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331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3.jpe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psychiatr.ru/about/structura/y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209800"/>
            <a:ext cx="9144000" cy="2667000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Симпозиум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Проблемы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перспективы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развития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молодежной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профессиональной организации специалистов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 структуре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Российского общества психиатров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(внеочередное заседание СМУ РОП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45355" y="20782"/>
            <a:ext cx="8991600" cy="20366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algn="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Совет Молодых Ученых</a:t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Российского Общества Психиатров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52400"/>
            <a:ext cx="1205111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0" y="4876800"/>
            <a:ext cx="9144000" cy="198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800" dirty="0">
              <a:solidFill>
                <a:schemeClr val="tx1">
                  <a:tint val="75000"/>
                </a:schemeClr>
              </a:solidFill>
            </a:endParaRPr>
          </a:p>
          <a:p>
            <a:pPr lvl="0" algn="ctr">
              <a:spcBef>
                <a:spcPct val="20000"/>
              </a:spcBef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Сопредседатели</a:t>
            </a:r>
            <a:endParaRPr lang="en-US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spcBef>
                <a:spcPct val="20000"/>
              </a:spcBef>
            </a:pP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Морозов П.В., Смирнова Д.А., Павличенко А.В., Золотова</a:t>
            </a: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А.Н.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20 сентября 2013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Самара</a:t>
            </a:r>
            <a:endParaRPr kumimoji="0" lang="en-US" sz="22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2" name="Picture 4" descr="http://psychiatr.ru/download/921?name=samara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67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49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902732"/>
            <a:ext cx="8839200" cy="5135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Смирнова Д.А. </a:t>
            </a:r>
            <a:r>
              <a:rPr lang="ru-RU" sz="1800" i="1" u="sng" dirty="0">
                <a:latin typeface="Arial" panose="020B0604020202020204" pitchFamily="34" charset="0"/>
                <a:cs typeface="Arial" panose="020B0604020202020204" pitchFamily="34" charset="0"/>
              </a:rPr>
              <a:t>(Самара</a:t>
            </a:r>
            <a:r>
              <a:rPr lang="ru-RU" sz="18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8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Структура Совета молодых ученых РОП на мандатный период 2013-2015 гг.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(утверждение решения Исполнительного комитета СМУ РОП)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мин.</a:t>
            </a:r>
          </a:p>
          <a:p>
            <a:pPr marL="0" indent="0">
              <a:buNone/>
            </a:pPr>
            <a:endParaRPr lang="ru-RU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800" b="1" i="1" u="sng" dirty="0" err="1">
                <a:latin typeface="Arial" panose="020B0604020202020204" pitchFamily="34" charset="0"/>
                <a:cs typeface="Arial" panose="020B0604020202020204" pitchFamily="34" charset="0"/>
              </a:rPr>
              <a:t>Зальмунин</a:t>
            </a:r>
            <a:r>
              <a:rPr lang="ru-RU" sz="1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 К.Ю. </a:t>
            </a:r>
            <a:r>
              <a:rPr lang="ru-RU" sz="1800" i="1" u="sng" dirty="0">
                <a:latin typeface="Arial" panose="020B0604020202020204" pitchFamily="34" charset="0"/>
                <a:cs typeface="Arial" panose="020B0604020202020204" pitchFamily="34" charset="0"/>
              </a:rPr>
              <a:t>(Казань</a:t>
            </a:r>
            <a:r>
              <a:rPr lang="ru-RU" sz="18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8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 внесении дополнений и поправок к Уставу СМУ РОП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10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мин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Павличенко А.В. </a:t>
            </a:r>
            <a:r>
              <a:rPr lang="ru-RU" sz="1800" i="1" u="sng" dirty="0">
                <a:latin typeface="Arial" panose="020B0604020202020204" pitchFamily="34" charset="0"/>
                <a:cs typeface="Arial" panose="020B0604020202020204" pitchFamily="34" charset="0"/>
              </a:rPr>
              <a:t>(Москва)</a:t>
            </a:r>
            <a:r>
              <a:rPr lang="ru-RU" sz="1800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Боброва М.А., Карпенко О.А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., Кузнецова-</a:t>
            </a:r>
            <a:r>
              <a:rPr lang="ru-RU" sz="1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Морева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Е.А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ru-RU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Шаменов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 Р.А. (Самара).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Модернизация деятельности Секций СМУ РОП (организация рабочих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групп, </a:t>
            </a:r>
            <a:r>
              <a:rPr 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мультицентровые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научные проекты)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мин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18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Золотова А.Н. </a:t>
            </a:r>
            <a:r>
              <a:rPr lang="ru-RU" sz="1800" i="1" u="sng" dirty="0">
                <a:latin typeface="Arial" panose="020B0604020202020204" pitchFamily="34" charset="0"/>
                <a:cs typeface="Arial" panose="020B0604020202020204" pitchFamily="34" charset="0"/>
              </a:rPr>
              <a:t>(Ростов-на-Дону)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, Орлова М.А. (Москва), Федотов И.А.</a:t>
            </a:r>
          </a:p>
          <a:p>
            <a:pPr marL="0" indent="0">
              <a:buNone/>
            </a:pP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(Рязань), </a:t>
            </a:r>
            <a:r>
              <a:rPr lang="ru-RU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Спикина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 А.А. (Санкт-Петербург), </a:t>
            </a:r>
            <a:r>
              <a:rPr lang="ru-RU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Бомов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 П.О. (Оренбург),</a:t>
            </a:r>
          </a:p>
          <a:p>
            <a:pPr marL="0" indent="0">
              <a:buNone/>
            </a:pP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Измайлова О.В. (Самара), </a:t>
            </a:r>
            <a:r>
              <a:rPr lang="ru-RU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Жиляева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 Т.Н. (Нижний Новгород),</a:t>
            </a:r>
          </a:p>
          <a:p>
            <a:pPr marL="0" indent="0">
              <a:buNone/>
            </a:pPr>
            <a:r>
              <a:rPr lang="ru-RU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Шмунк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 Е.Г. (Томск), </a:t>
            </a:r>
            <a:r>
              <a:rPr lang="ru-RU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Зальмунин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 К.Ю. (Казань).</a:t>
            </a:r>
          </a:p>
          <a:p>
            <a:pPr marL="0" indent="0">
              <a:buNone/>
            </a:pP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Мотивация начинающих карьеру специалистов к профессиональному </a:t>
            </a:r>
            <a:endParaRPr lang="ru-RU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развитию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: функционирование региональных отделений СМУ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РОП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   20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мин.</a:t>
            </a:r>
          </a:p>
          <a:p>
            <a:pPr marL="0" indent="0">
              <a:buNone/>
            </a:pPr>
            <a:endParaRPr lang="ru-RU" sz="8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Дискуссия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27" y="0"/>
            <a:ext cx="91440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ru-RU" sz="800" dirty="0" smtClean="0"/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Повестка дня</a:t>
            </a:r>
          </a:p>
          <a:p>
            <a:pPr algn="ctr"/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183562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6927"/>
            <a:ext cx="9144000" cy="914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Совет Молодых Ученых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6024"/>
            <a:ext cx="8686800" cy="5413376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координирует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800100" indent="-457200">
              <a:buFont typeface="Wingdings" pitchFamily="2" charset="2"/>
              <a:buChar char="ü"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направление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профессионального развития,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800100" indent="-457200">
              <a:buFont typeface="Wingdings" pitchFamily="2" charset="2"/>
              <a:buChar char="ü"/>
            </a:pP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сотрудничество </a:t>
            </a:r>
            <a:r>
              <a:rPr lang="ru-RU" sz="2600" b="1" i="1" dirty="0" smtClean="0">
                <a:latin typeface="Arial" pitchFamily="34" charset="0"/>
                <a:cs typeface="Arial" pitchFamily="34" charset="0"/>
              </a:rPr>
              <a:t>молодых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специалистов </a:t>
            </a:r>
          </a:p>
          <a:p>
            <a:pPr indent="0" algn="r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сферы психиатрического здравоохранения на территории России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         </a:t>
            </a:r>
          </a:p>
          <a:p>
            <a:pPr marL="2732088" indent="-457200">
              <a:buFont typeface="Wingdings" pitchFamily="2" charset="2"/>
              <a:buChar char="q"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функционирует в рамках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РОП</a:t>
            </a:r>
          </a:p>
          <a:p>
            <a:pPr marL="2274888" indent="0">
              <a:buNone/>
            </a:pPr>
            <a:endParaRPr lang="ru-RU" sz="2600" b="1" dirty="0">
              <a:latin typeface="Arial" pitchFamily="34" charset="0"/>
              <a:cs typeface="Arial" pitchFamily="34" charset="0"/>
            </a:endParaRPr>
          </a:p>
          <a:p>
            <a:pPr marL="2274888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председатель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2274888" indent="0">
              <a:buNone/>
            </a:pP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профессор Н.Г. Незнанов</a:t>
            </a:r>
            <a:endParaRPr lang="en-US" sz="2600" b="1" dirty="0" smtClean="0">
              <a:latin typeface="Arial" pitchFamily="34" charset="0"/>
              <a:cs typeface="Arial" pitchFamily="34" charset="0"/>
            </a:endParaRPr>
          </a:p>
          <a:p>
            <a:pPr marL="2617788">
              <a:buFont typeface="Wingdings" pitchFamily="2" charset="2"/>
              <a:buChar char="ü"/>
            </a:pPr>
            <a:endParaRPr lang="en-US" sz="2600" b="1" dirty="0" smtClean="0">
              <a:latin typeface="Arial" pitchFamily="34" charset="0"/>
              <a:cs typeface="Arial" pitchFamily="34" charset="0"/>
            </a:endParaRPr>
          </a:p>
          <a:p>
            <a:pPr marL="2732088" indent="-457200">
              <a:buFont typeface="Wingdings" pitchFamily="2" charset="2"/>
              <a:buChar char="q"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Комиссия по работе с молодыми учеными и специалистами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600" dirty="0" smtClean="0">
              <a:latin typeface="Arial" pitchFamily="34" charset="0"/>
              <a:cs typeface="Arial" pitchFamily="34" charset="0"/>
            </a:endParaRPr>
          </a:p>
          <a:p>
            <a:pPr marL="2274888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председатель</a:t>
            </a:r>
          </a:p>
          <a:p>
            <a:pPr marL="2274888" indent="0">
              <a:buNone/>
            </a:pP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профессор П.В. Морозов</a:t>
            </a:r>
            <a:endParaRPr lang="en-US" sz="2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3276600"/>
            <a:ext cx="1292225" cy="139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дарья\Desktop\MINSK\RECPC\morozov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4876800"/>
            <a:ext cx="1524000" cy="1600200"/>
          </a:xfrm>
          <a:prstGeom prst="rect">
            <a:avLst/>
          </a:prstGeom>
          <a:noFill/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49" y="2971800"/>
            <a:ext cx="1328701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445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СМУ РОП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914400"/>
            <a:ext cx="8534400" cy="53641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официальная общественная организация </a:t>
            </a:r>
          </a:p>
          <a:p>
            <a:pPr marL="0" indent="0" algn="r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молодых специалистов-психиатров в России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существует с периода 70-х гг.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10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с 2006 года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возобновлена активная работа</a:t>
            </a:r>
          </a:p>
          <a:p>
            <a:pPr marL="0" indent="0" algn="r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(председатель 2006-2011 Яков Кочетков)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F:\Рабочий стол С\Для сайта ассоциации\молодые ученые\Дарья Смирнова (председатель Самарского отделения Ассоциации молодых психиатров) и  Яков Кочетков (председатель Совета молодых ученых Российского Общества Психиатров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37338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Основные задачи деятельности СМУ РОП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420651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100" b="1" u="sng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осуществлять поддержку в профессиональной адаптации</a:t>
            </a:r>
            <a:r>
              <a:rPr lang="ru-RU" sz="31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молодых специалистов на начальных этапах карьерного развития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100" b="1" u="sng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способствовать повышению качества постдипломного образования</a:t>
            </a:r>
            <a:r>
              <a:rPr lang="ru-RU" sz="31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в вопросах теоретической подготовки и клинической грамотности для формирования компетентного штата специалистов, работающих на территории России</a:t>
            </a:r>
            <a:endParaRPr lang="en-US" sz="31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ru-RU" sz="3100" dirty="0" smtClean="0">
                <a:latin typeface="Arial" pitchFamily="34" charset="0"/>
                <a:cs typeface="Arial" pitchFamily="34" charset="0"/>
              </a:rPr>
              <a:t> организовывать возможности и </a:t>
            </a:r>
            <a:r>
              <a:rPr lang="ru-RU" sz="3100" b="1" u="sng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поддерживать мотивацию к непрерывному профессиональному развитию</a:t>
            </a:r>
            <a:r>
              <a:rPr lang="ru-RU" sz="3100" u="sng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100" b="1" u="sng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и исследовательской активности</a:t>
            </a:r>
            <a:r>
              <a:rPr lang="ru-RU" sz="3100" dirty="0" smtClean="0">
                <a:latin typeface="Arial" pitchFamily="34" charset="0"/>
                <a:cs typeface="Arial" pitchFamily="34" charset="0"/>
              </a:rPr>
              <a:t> среди молодых специалистов</a:t>
            </a:r>
          </a:p>
        </p:txBody>
      </p:sp>
      <p:sp>
        <p:nvSpPr>
          <p:cNvPr id="4" name="Стрелка вниз 3"/>
          <p:cNvSpPr/>
          <p:nvPr/>
        </p:nvSpPr>
        <p:spPr>
          <a:xfrm>
            <a:off x="4329684" y="4580590"/>
            <a:ext cx="4846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0" y="5134771"/>
            <a:ext cx="9144000" cy="16800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2200" u="sng" dirty="0">
                <a:latin typeface="Arial" pitchFamily="34" charset="0"/>
                <a:cs typeface="Arial" pitchFamily="34" charset="0"/>
              </a:rPr>
              <a:t>сохранить </a:t>
            </a:r>
            <a:r>
              <a:rPr lang="ru-RU" sz="2200" b="1" u="sng" dirty="0">
                <a:latin typeface="Arial" pitchFamily="34" charset="0"/>
                <a:cs typeface="Arial" pitchFamily="34" charset="0"/>
              </a:rPr>
              <a:t>новое поколение </a:t>
            </a:r>
            <a:r>
              <a:rPr lang="ru-RU" sz="2200" u="sng" dirty="0">
                <a:latin typeface="Arial" pitchFamily="34" charset="0"/>
                <a:cs typeface="Arial" pitchFamily="34" charset="0"/>
              </a:rPr>
              <a:t>специалистов</a:t>
            </a:r>
            <a:r>
              <a:rPr lang="en-US" sz="2200" b="1" u="sng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2200" u="sng" dirty="0">
                <a:latin typeface="Arial" pitchFamily="34" charset="0"/>
                <a:cs typeface="Arial" pitchFamily="34" charset="0"/>
              </a:rPr>
              <a:t>для психиатрического здравоохранения</a:t>
            </a:r>
            <a:endParaRPr lang="en-US" sz="2200" u="sng" dirty="0"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  <a:buNone/>
            </a:pPr>
            <a:r>
              <a:rPr lang="ru-RU" sz="2200" u="sng" dirty="0">
                <a:latin typeface="Arial" pitchFamily="34" charset="0"/>
                <a:cs typeface="Arial" pitchFamily="34" charset="0"/>
              </a:rPr>
              <a:t>через вовлечение и участие специалистов 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2200" u="sng" dirty="0">
                <a:latin typeface="Arial" pitchFamily="34" charset="0"/>
                <a:cs typeface="Arial" pitchFamily="34" charset="0"/>
              </a:rPr>
              <a:t>в деятельности профессионального сообщества</a:t>
            </a:r>
            <a:r>
              <a:rPr lang="en-US" sz="2200" b="1" dirty="0">
                <a:latin typeface="Arial" pitchFamily="34" charset="0"/>
                <a:cs typeface="Arial" pitchFamily="34" charset="0"/>
              </a:rPr>
              <a:t> 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Около 280 специалистов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(15) регионов России</a:t>
            </a:r>
          </a:p>
        </p:txBody>
      </p:sp>
      <p:pic>
        <p:nvPicPr>
          <p:cNvPr id="4098" name="Picture 2" descr="https://fbcdn-sphotos-c-a.akamaihd.net/hphotos-ak-prn1/935549_645903212091893_38361762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199"/>
            <a:ext cx="9144000" cy="535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 descr="Газетная бумага"/>
          <p:cNvSpPr txBox="1">
            <a:spLocks noChangeArrowheads="1"/>
          </p:cNvSpPr>
          <p:nvPr/>
        </p:nvSpPr>
        <p:spPr>
          <a:xfrm>
            <a:off x="0" y="1143001"/>
            <a:ext cx="9144000" cy="2743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2000" indent="0">
              <a:lnSpc>
                <a:spcPct val="80000"/>
              </a:lnSpc>
              <a:buFontTx/>
              <a:buNone/>
              <a:tabLst>
                <a:tab pos="0" algn="l"/>
              </a:tabLst>
              <a:defRPr/>
            </a:pP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marL="612000" indent="0">
              <a:lnSpc>
                <a:spcPct val="80000"/>
              </a:lnSpc>
              <a:buFontTx/>
              <a:buNone/>
              <a:tabLst>
                <a:tab pos="0" algn="l"/>
              </a:tabLst>
              <a:defRPr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Возраст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 &lt; 40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лет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612000" indent="0">
              <a:lnSpc>
                <a:spcPct val="80000"/>
              </a:lnSpc>
              <a:buFontTx/>
              <a:buNone/>
              <a:tabLst>
                <a:tab pos="0" algn="l"/>
              </a:tabLst>
              <a:defRPr/>
            </a:pPr>
            <a:endParaRPr lang="ru-RU" sz="1100" b="1" dirty="0" smtClean="0">
              <a:latin typeface="Arial" pitchFamily="34" charset="0"/>
              <a:cs typeface="Arial" pitchFamily="34" charset="0"/>
            </a:endParaRPr>
          </a:p>
          <a:p>
            <a:pPr marL="1069200" indent="-457200">
              <a:buFont typeface="Wingdings" panose="05000000000000000000" pitchFamily="2" charset="2"/>
              <a:buChar char="§"/>
              <a:defRPr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Интерны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                     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                  </a:t>
            </a:r>
          </a:p>
          <a:p>
            <a:pPr marL="1069200" indent="-457200">
              <a:buFont typeface="Wingdings" panose="05000000000000000000" pitchFamily="2" charset="2"/>
              <a:buChar char="§"/>
              <a:defRPr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Ординаторы</a:t>
            </a:r>
          </a:p>
          <a:p>
            <a:pPr marL="1069200" indent="-457200">
              <a:buFont typeface="Wingdings" panose="05000000000000000000" pitchFamily="2" charset="2"/>
              <a:buChar char="§"/>
              <a:defRPr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Аспиранты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1069200" indent="-457200">
              <a:buFont typeface="Wingdings" panose="05000000000000000000" pitchFamily="2" charset="2"/>
              <a:buChar char="§"/>
              <a:defRPr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Психиатры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     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1069200" indent="-457200">
              <a:buFont typeface="Wingdings" panose="05000000000000000000" pitchFamily="2" charset="2"/>
              <a:buChar char="§"/>
              <a:defRPr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Преподаватели кафедр психиатрии              </a:t>
            </a:r>
            <a:endParaRPr lang="ru-RU" sz="2000" dirty="0" smtClean="0">
              <a:solidFill>
                <a:schemeClr val="bg1"/>
              </a:solidFill>
              <a:latin typeface="Century Schoolbook" pitchFamily="18" charset="0"/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ru-RU" sz="2000" dirty="0" smtClean="0">
                <a:solidFill>
                  <a:schemeClr val="bg1"/>
                </a:solidFill>
                <a:latin typeface="Century Schoolbook" pitchFamily="18" charset="0"/>
              </a:rPr>
              <a:t> </a:t>
            </a:r>
          </a:p>
          <a:p>
            <a:pPr marL="0" indent="0" algn="ctr">
              <a:lnSpc>
                <a:spcPct val="80000"/>
              </a:lnSpc>
              <a:buFontTx/>
              <a:buNone/>
              <a:tabLst>
                <a:tab pos="0" algn="l"/>
              </a:tabLst>
              <a:defRPr/>
            </a:pPr>
            <a:r>
              <a:rPr lang="en-US" sz="2000" b="1" dirty="0" smtClean="0">
                <a:solidFill>
                  <a:srgbClr val="FFC000"/>
                </a:solidFill>
                <a:latin typeface="Century Schoolbook" pitchFamily="18" charset="0"/>
              </a:rPr>
              <a:t>		</a:t>
            </a:r>
            <a:endParaRPr lang="ru-RU" sz="2000" b="1" dirty="0" smtClean="0">
              <a:solidFill>
                <a:srgbClr val="FFC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44562"/>
            <a:ext cx="9144000" cy="362743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ru-RU" sz="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FontTx/>
              <a:buNone/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Организация / Система </a:t>
            </a:r>
          </a:p>
          <a:p>
            <a:pPr marL="1800000" indent="0" algn="just">
              <a:buFontTx/>
              <a:buNone/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должна обладать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структурой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и </a:t>
            </a:r>
          </a:p>
          <a:p>
            <a:pPr marL="1800000" indent="0" algn="just">
              <a:buFontTx/>
              <a:buNone/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сформировать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правила регулирования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, </a:t>
            </a:r>
          </a:p>
          <a:p>
            <a:pPr marL="1800000" indent="0" algn="just">
              <a:buFontTx/>
              <a:buNone/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чтобы обеспечить 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выживаемость, 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адаптивное функционирование и </a:t>
            </a:r>
          </a:p>
          <a:p>
            <a:pPr algn="just">
              <a:buFont typeface="Wingdings" pitchFamily="2" charset="2"/>
              <a:buChar char="ü"/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закономерное развитие.</a:t>
            </a:r>
          </a:p>
          <a:p>
            <a:pPr marL="0" indent="0" algn="just">
              <a:buFontTx/>
              <a:buNone/>
              <a:defRPr/>
            </a:pPr>
            <a:endParaRPr lang="ru-RU" sz="2400" dirty="0"/>
          </a:p>
          <a:p>
            <a:pPr marL="0" indent="0" algn="just">
              <a:buFontTx/>
              <a:buNone/>
              <a:defRPr/>
            </a:pPr>
            <a:endParaRPr lang="ru-RU" sz="2400" dirty="0" smtClean="0"/>
          </a:p>
          <a:p>
            <a:pPr>
              <a:defRPr/>
            </a:pPr>
            <a:endParaRPr lang="ru-RU" sz="2400" dirty="0"/>
          </a:p>
          <a:p>
            <a:pPr>
              <a:defRPr/>
            </a:pPr>
            <a:endParaRPr lang="ru-RU" sz="2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0"/>
            <a:ext cx="9144000" cy="9445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smtClean="0">
                <a:latin typeface="Arial" pitchFamily="34" charset="0"/>
                <a:cs typeface="Arial" pitchFamily="34" charset="0"/>
              </a:rPr>
              <a:t>СМУ РОП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1"/>
            <a:ext cx="9144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83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2011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год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модернизация деятельности СМУ РОП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4419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Структура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организации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marL="1897200" indent="-457200"/>
            <a:r>
              <a:rPr lang="ru-RU" sz="2400" dirty="0" smtClean="0">
                <a:latin typeface="Arial" pitchFamily="34" charset="0"/>
                <a:cs typeface="Arial" pitchFamily="34" charset="0"/>
              </a:rPr>
              <a:t>Исполнительный комитет</a:t>
            </a:r>
          </a:p>
          <a:p>
            <a:pPr marL="1897200" indent="-457200"/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Президиум</a:t>
            </a:r>
          </a:p>
          <a:p>
            <a:pPr marL="1897200" indent="-457200"/>
            <a:r>
              <a:rPr lang="ru-RU" sz="2400" dirty="0" smtClean="0">
                <a:latin typeface="Arial" pitchFamily="34" charset="0"/>
                <a:cs typeface="Arial" pitchFamily="34" charset="0"/>
              </a:rPr>
              <a:t>Члены общества</a:t>
            </a:r>
          </a:p>
          <a:p>
            <a:pPr marL="1897200" indent="-457200"/>
            <a:r>
              <a:rPr lang="ru-RU" sz="2400" dirty="0" smtClean="0">
                <a:latin typeface="Arial" pitchFamily="34" charset="0"/>
                <a:cs typeface="Arial" pitchFamily="34" charset="0"/>
              </a:rPr>
              <a:t>Совет консультантов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303713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Правила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регулирования деятельности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 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1800000" indent="-457200"/>
            <a:r>
              <a:rPr lang="ru-RU" sz="2400" dirty="0" smtClean="0">
                <a:latin typeface="Arial" pitchFamily="34" charset="0"/>
                <a:cs typeface="Arial" pitchFamily="34" charset="0"/>
              </a:rPr>
              <a:t>Устав общества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</a:t>
            </a:r>
          </a:p>
          <a:p>
            <a:pPr marL="0" indent="0"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 (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мандатный период - 2 года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0" indent="0" algn="ctr">
              <a:buNone/>
            </a:pP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8638" y="2743200"/>
            <a:ext cx="2743200" cy="9906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</a:rPr>
              <a:t>Председатель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05000" y="822325"/>
            <a:ext cx="2743200" cy="4953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</a:rPr>
              <a:t>Комиссия РОП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34963" y="3938588"/>
            <a:ext cx="2743200" cy="15271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Заместитель председателя по работе с секциями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276600" y="3938588"/>
            <a:ext cx="2041525" cy="22733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Заместитель председателя по работе с отделениями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50838" y="5661025"/>
            <a:ext cx="2743200" cy="11144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Руководители секций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48400" y="5486400"/>
            <a:ext cx="2743200" cy="111442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Руководители отделений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2514600" y="3427413"/>
            <a:ext cx="484188" cy="61118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741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638" y="3427413"/>
            <a:ext cx="54292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5156200"/>
            <a:ext cx="5429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трелка вправо 6"/>
          <p:cNvSpPr/>
          <p:nvPr/>
        </p:nvSpPr>
        <p:spPr>
          <a:xfrm>
            <a:off x="5289550" y="5448300"/>
            <a:ext cx="977900" cy="48577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авая фигурная скобка 7"/>
          <p:cNvSpPr/>
          <p:nvPr/>
        </p:nvSpPr>
        <p:spPr>
          <a:xfrm rot="-5400000">
            <a:off x="3077369" y="38894"/>
            <a:ext cx="490537" cy="5184775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730250" y="1676400"/>
            <a:ext cx="5184775" cy="5334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ИСПОЛНИТЕЛЬНЫЙ КОМИТЕТ</a:t>
            </a:r>
          </a:p>
        </p:txBody>
      </p:sp>
      <p:sp>
        <p:nvSpPr>
          <p:cNvPr id="23" name="Правая фигурная скобка 22"/>
          <p:cNvSpPr/>
          <p:nvPr/>
        </p:nvSpPr>
        <p:spPr>
          <a:xfrm rot="-5400000">
            <a:off x="7365206" y="3556794"/>
            <a:ext cx="509588" cy="280035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6096000" y="4038600"/>
            <a:ext cx="2924175" cy="4953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ПРЕЗИДИУМ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096000" y="788988"/>
            <a:ext cx="2895600" cy="142081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</a:rPr>
              <a:t>Совет консультантов</a:t>
            </a:r>
          </a:p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</a:rPr>
              <a:t>(привлекаемые эксперты)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-4695"/>
            <a:ext cx="91440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ru-RU" sz="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Руководство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 регулирование деятельности СМУ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РОП</a:t>
            </a:r>
          </a:p>
          <a:p>
            <a:endParaRPr lang="ru-RU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34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59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СМУ РОП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Исполнительный комитет</a:t>
            </a:r>
          </a:p>
        </p:txBody>
      </p:sp>
      <p:sp>
        <p:nvSpPr>
          <p:cNvPr id="80899" name="Объект 2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6019800"/>
          </a:xfrm>
        </p:spPr>
        <p:txBody>
          <a:bodyPr>
            <a:normAutofit/>
          </a:bodyPr>
          <a:lstStyle/>
          <a:p>
            <a:pPr marL="1246188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Председатель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2011-2013</a:t>
            </a:r>
          </a:p>
          <a:p>
            <a:pPr marL="1246188" indent="0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Дарья Смирнова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1246188" indent="0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Самара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2794000" indent="11113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  Зам. Председателя по работе Секций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2794000" indent="11113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Алексей Павличенко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2794000" indent="11113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Москва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1797050" indent="11113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11113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88900" indent="11113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Зам. Председателя по работе региональных отделений</a:t>
            </a:r>
          </a:p>
          <a:p>
            <a:pPr marL="88900" indent="11113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Анастасия Золотова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               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Павел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Бомов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0" indent="11113"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(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Ростов-на-Дону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                                   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Оренбург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C:\Users\дарья\Desktop\MINSK\RECPC\420808_314689345245129_706487804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38200"/>
            <a:ext cx="1371600" cy="20574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28" name="Picture 4" descr="C:\Users\дарья\Desktop\MINSK\RECPC\Alexey Pavlichenk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2286000"/>
            <a:ext cx="1295400" cy="20574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31" name="Picture 7" descr="C:\Users\дарья\Desktop\MINSK\RECPC\Pavel Bomo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4953000"/>
            <a:ext cx="1371600" cy="22098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1032" name="Picture 8" descr="C:\Users\дарья\Desktop\MINSK\RECPC\Anastasia Zolotov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4953000"/>
            <a:ext cx="1295400" cy="19050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686800" cy="53641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Секция по образовательным проектам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1352550" indent="0">
              <a:buNone/>
              <a:tabLst>
                <a:tab pos="1698625" algn="l"/>
              </a:tabLs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Руководитель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                            Заместитель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352550" indent="0">
              <a:buNone/>
              <a:tabLst>
                <a:tab pos="1698625" algn="l"/>
              </a:tabLst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Мария Боброва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       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Igor Medvedev</a:t>
            </a:r>
          </a:p>
          <a:p>
            <a:pPr algn="ct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en-US" sz="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Секция по исследованиям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1422400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Председатель                            Заместитель </a:t>
            </a:r>
          </a:p>
          <a:p>
            <a:pPr marL="1422400" indent="0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Елена                                         Андрей Потапов</a:t>
            </a:r>
          </a:p>
          <a:p>
            <a:pPr marL="1422400" indent="0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Кузнецова-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Морева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                     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СМУ РОП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Исполнительный комитет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Руководители Секций</a:t>
            </a:r>
          </a:p>
        </p:txBody>
      </p:sp>
      <p:pic>
        <p:nvPicPr>
          <p:cNvPr id="2050" name="Picture 2" descr="C:\Users\дарья\Desktop\MINSK\RECPC\314387_398009116930194_261276049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7275" y="1506682"/>
            <a:ext cx="1381125" cy="2288943"/>
          </a:xfrm>
          <a:prstGeom prst="rect">
            <a:avLst/>
          </a:prstGeom>
          <a:noFill/>
        </p:spPr>
      </p:pic>
      <p:pic>
        <p:nvPicPr>
          <p:cNvPr id="2051" name="Picture 3" descr="C:\Users\дарья\Desktop\MINSK\RECPC\Andrei Potapo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4495800"/>
            <a:ext cx="1371600" cy="2133600"/>
          </a:xfrm>
          <a:prstGeom prst="rect">
            <a:avLst/>
          </a:prstGeom>
          <a:noFill/>
        </p:spPr>
      </p:pic>
      <p:pic>
        <p:nvPicPr>
          <p:cNvPr id="2052" name="Picture 4" descr="C:\Users\дарья\Desktop\MINSK\RECPC\Maria Bobrov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799" y="1485900"/>
            <a:ext cx="1528445" cy="2209800"/>
          </a:xfrm>
          <a:prstGeom prst="rect">
            <a:avLst/>
          </a:prstGeom>
          <a:noFill/>
        </p:spPr>
      </p:pic>
      <p:pic>
        <p:nvPicPr>
          <p:cNvPr id="2053" name="Picture 5" descr="C:\Users\дарья\Desktop\MINSK\RECPC\Elena Kuznetsova-Morev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4495800"/>
            <a:ext cx="1600200" cy="2133600"/>
          </a:xfrm>
          <a:prstGeom prst="rect">
            <a:avLst/>
          </a:prstGeom>
          <a:noFill/>
        </p:spPr>
      </p:pic>
      <p:sp>
        <p:nvSpPr>
          <p:cNvPr id="10" name="Овал 9"/>
          <p:cNvSpPr/>
          <p:nvPr/>
        </p:nvSpPr>
        <p:spPr>
          <a:xfrm>
            <a:off x="1524000" y="5562600"/>
            <a:ext cx="3200400" cy="1295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Когнитивные нарушения при аффективных расстройствах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019800" y="2271625"/>
            <a:ext cx="2895600" cy="1524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Сборник тезисов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943600" y="5334000"/>
            <a:ext cx="2895600" cy="12954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Семинар «Методология клинических исследований»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676400" y="2271625"/>
            <a:ext cx="2895600" cy="1524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Школа СМУ РОП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ECNP Seminar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2000"/>
            <a:ext cx="8686800" cy="53641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8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Секция по научно-практическим мероприятиям и программам обмена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1611313" indent="0">
              <a:buNone/>
              <a:tabLst>
                <a:tab pos="1698625" algn="l"/>
              </a:tabLs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Председатель                          Заместитель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1611313" indent="0">
              <a:buNone/>
              <a:tabLst>
                <a:tab pos="1698625" algn="l"/>
              </a:tabLst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Ольга Карпенко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Мария Орлова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800" b="1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Секция по грантам и связям с общественностью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1698625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Председатель                         Заместитель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Анна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Спикина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         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Наталья Шакурова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дарья\Desktop\MINSK\RECPC\Natalya Shakhuro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6069" y="4755074"/>
            <a:ext cx="1428750" cy="2102926"/>
          </a:xfrm>
          <a:prstGeom prst="rect">
            <a:avLst/>
          </a:prstGeom>
          <a:noFill/>
        </p:spPr>
      </p:pic>
      <p:pic>
        <p:nvPicPr>
          <p:cNvPr id="3076" name="Picture 4" descr="C:\Users\дарья\Desktop\MINSK\RECPC\Maria Orlo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676400"/>
            <a:ext cx="1421638" cy="2209800"/>
          </a:xfrm>
          <a:prstGeom prst="rect">
            <a:avLst/>
          </a:prstGeom>
          <a:noFill/>
        </p:spPr>
      </p:pic>
      <p:pic>
        <p:nvPicPr>
          <p:cNvPr id="3078" name="Picture 6" descr="C:\Users\дарья\Desktop\MINSK\RECPC\Olga Karpenk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1676400"/>
            <a:ext cx="1447800" cy="2133600"/>
          </a:xfrm>
          <a:prstGeom prst="rect">
            <a:avLst/>
          </a:prstGeom>
          <a:noFill/>
        </p:spPr>
      </p:pic>
      <p:pic>
        <p:nvPicPr>
          <p:cNvPr id="3079" name="Picture 7" descr="C:\Users\дарья\Desktop\MINSK\RECPC\Anna Spikina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4724400"/>
            <a:ext cx="1475855" cy="2133600"/>
          </a:xfrm>
          <a:prstGeom prst="rect">
            <a:avLst/>
          </a:prstGeom>
          <a:noFill/>
        </p:spPr>
      </p:pic>
      <p:sp>
        <p:nvSpPr>
          <p:cNvPr id="14" name="Овал 13"/>
          <p:cNvSpPr/>
          <p:nvPr/>
        </p:nvSpPr>
        <p:spPr>
          <a:xfrm>
            <a:off x="6019800" y="2590800"/>
            <a:ext cx="3124200" cy="1524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Программы обмена: </a:t>
            </a:r>
            <a:r>
              <a:rPr lang="en-US" dirty="0" smtClean="0">
                <a:solidFill>
                  <a:schemeClr val="tx1"/>
                </a:solidFill>
              </a:rPr>
              <a:t>Sweden, Finland, Israel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828800" y="2590800"/>
            <a:ext cx="3124200" cy="1524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Делегации на конференции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Перевод журнала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</a:p>
          <a:p>
            <a:pPr marL="179388"/>
            <a:r>
              <a:rPr lang="en-US" dirty="0" smtClean="0">
                <a:solidFill>
                  <a:schemeClr val="tx1"/>
                </a:solidFill>
              </a:rPr>
              <a:t>World Psychiatry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905000" y="5486400"/>
            <a:ext cx="3124200" cy="1524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Гранты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ru-RU" dirty="0" err="1" smtClean="0">
                <a:solidFill>
                  <a:schemeClr val="tx1"/>
                </a:solidFill>
              </a:rPr>
              <a:t>Промоушн</a:t>
            </a:r>
            <a:r>
              <a:rPr lang="ru-RU" dirty="0" smtClean="0">
                <a:solidFill>
                  <a:schemeClr val="tx1"/>
                </a:solidFill>
              </a:rPr>
              <a:t> организации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СМУ РОП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Исполнительный комитет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Руководители Секций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762000"/>
            <a:ext cx="8839200" cy="53641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Секция по публикациям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1611313" indent="9525">
              <a:buNone/>
              <a:tabLst>
                <a:tab pos="1517650" algn="l"/>
              </a:tabLs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Председатель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    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Заместитель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1611313" indent="0">
              <a:buNone/>
              <a:tabLst>
                <a:tab pos="1698625" algn="l"/>
              </a:tabLst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Мария                                        Юлия Яковлева</a:t>
            </a:r>
          </a:p>
          <a:p>
            <a:pPr marL="1611313" indent="0">
              <a:buNone/>
              <a:tabLst>
                <a:tab pos="1698625" algn="l"/>
              </a:tabLst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Семиглазова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Секция по интернет-технологиям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1698625" indent="0">
              <a:buNone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Председатель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Консультант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Maxim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Reznikov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                   Ivan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Martynikhin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дарья\Desktop\MINSK\RECPC\Ivan Martynykh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781550"/>
            <a:ext cx="1536573" cy="2076450"/>
          </a:xfrm>
          <a:prstGeom prst="rect">
            <a:avLst/>
          </a:prstGeom>
          <a:noFill/>
        </p:spPr>
      </p:pic>
      <p:pic>
        <p:nvPicPr>
          <p:cNvPr id="4099" name="Picture 3" descr="C:\Users\дарья\Desktop\MINSK\RECPC\Maria Semiglazo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752600"/>
            <a:ext cx="1447800" cy="2057400"/>
          </a:xfrm>
          <a:prstGeom prst="rect">
            <a:avLst/>
          </a:prstGeom>
          <a:noFill/>
        </p:spPr>
      </p:pic>
      <p:pic>
        <p:nvPicPr>
          <p:cNvPr id="4100" name="Picture 4" descr="C:\Users\дарья\Desktop\MINSK\RECPC\Maxim Rezniko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4800600"/>
            <a:ext cx="1447800" cy="2057400"/>
          </a:xfrm>
          <a:prstGeom prst="rect">
            <a:avLst/>
          </a:prstGeom>
          <a:noFill/>
        </p:spPr>
      </p:pic>
      <p:pic>
        <p:nvPicPr>
          <p:cNvPr id="4101" name="Picture 5" descr="C:\Users\дарья\Desktop\MINSK\RECPC\Yulya Yakovlev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1828800"/>
            <a:ext cx="1485900" cy="2057400"/>
          </a:xfrm>
          <a:prstGeom prst="rect">
            <a:avLst/>
          </a:prstGeom>
          <a:noFill/>
        </p:spPr>
      </p:pic>
      <p:sp>
        <p:nvSpPr>
          <p:cNvPr id="12" name="Овал 11"/>
          <p:cNvSpPr/>
          <p:nvPr/>
        </p:nvSpPr>
        <p:spPr>
          <a:xfrm>
            <a:off x="1828800" y="3048000"/>
            <a:ext cx="2819400" cy="10668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err="1" smtClean="0">
                <a:solidFill>
                  <a:schemeClr val="tx1"/>
                </a:solidFill>
              </a:rPr>
              <a:t>Воркшоп</a:t>
            </a:r>
            <a:r>
              <a:rPr lang="ru-RU" dirty="0" smtClean="0">
                <a:solidFill>
                  <a:schemeClr val="tx1"/>
                </a:solidFill>
              </a:rPr>
              <a:t> по написанию научных статей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943600" y="2667000"/>
            <a:ext cx="2819400" cy="1600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Сотрудничество с журналами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Рубрика СМУ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828800" y="5486400"/>
            <a:ext cx="2590800" cy="1371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Гугл-группа</a:t>
            </a:r>
            <a:endParaRPr lang="en-US" dirty="0" smtClean="0">
              <a:solidFill>
                <a:schemeClr val="tx1"/>
              </a:solidFill>
            </a:endParaRPr>
          </a:p>
          <a:p>
            <a:pPr marL="179388" indent="-179388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Web-page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019800" y="5486400"/>
            <a:ext cx="2971800" cy="1371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Сайт РОП</a:t>
            </a:r>
          </a:p>
          <a:p>
            <a:pPr marL="179388" indent="-179388">
              <a:buFont typeface="Arial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</a:rPr>
              <a:t>Контакты с Правлением РОП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latinLnBrk="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СМУ РОП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Исполнительный комитет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Руководители Секций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525" y="776368"/>
            <a:ext cx="9007475" cy="490696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СМУ МНИИП </a:t>
            </a:r>
            <a:r>
              <a:rPr lang="ru-RU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Мария </a:t>
            </a:r>
            <a:r>
              <a:rPr lang="ru-RU" sz="2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Орлова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СМУ ГНЦ им. Сербского </a:t>
            </a:r>
            <a:r>
              <a:rPr lang="ru-RU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Мария </a:t>
            </a:r>
            <a:r>
              <a:rPr lang="ru-RU" sz="2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Булатова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СМУ НЦПЗ РАМН </a:t>
            </a:r>
            <a:r>
              <a:rPr lang="ru-RU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Александра </a:t>
            </a:r>
            <a:r>
              <a:rPr lang="ru-RU" sz="22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Бархатова</a:t>
            </a:r>
            <a:endParaRPr lang="ru-RU" sz="2200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Оренбургского отделения </a:t>
            </a:r>
            <a:r>
              <a:rPr lang="ru-RU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Павел </a:t>
            </a:r>
            <a:r>
              <a:rPr lang="ru-RU" sz="22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Бомов</a:t>
            </a:r>
            <a:endParaRPr lang="ru-RU" sz="2200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Ростовского отделения </a:t>
            </a:r>
            <a:r>
              <a:rPr lang="ru-RU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Анастасия </a:t>
            </a:r>
            <a:r>
              <a:rPr lang="ru-RU" sz="2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Золотова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Самарского отделения </a:t>
            </a:r>
            <a:r>
              <a:rPr lang="ru-RU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Ольга </a:t>
            </a:r>
            <a:r>
              <a:rPr lang="ru-RU" sz="2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Измайлова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Санкт-Петербургского отделения </a:t>
            </a:r>
            <a:r>
              <a:rPr lang="ru-RU" sz="2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Анна </a:t>
            </a:r>
            <a:r>
              <a:rPr lang="ru-RU" sz="22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Спикина</a:t>
            </a:r>
            <a:endParaRPr lang="ru-RU" sz="2200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Тамбовского отделения </a:t>
            </a:r>
            <a:r>
              <a:rPr lang="ru-RU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Алексей </a:t>
            </a:r>
            <a:r>
              <a:rPr lang="ru-RU" sz="2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Баранов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Томского отделения </a:t>
            </a:r>
            <a:r>
              <a:rPr lang="ru-RU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Елена </a:t>
            </a:r>
            <a:r>
              <a:rPr lang="ru-RU" sz="22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Шмунк</a:t>
            </a:r>
            <a:endParaRPr lang="ru-RU" sz="2200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Нижегородского отделения </a:t>
            </a:r>
            <a:r>
              <a:rPr lang="ru-RU" sz="2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Татьяна </a:t>
            </a:r>
            <a:r>
              <a:rPr lang="ru-RU" sz="22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Жиляева</a:t>
            </a:r>
            <a:endParaRPr lang="ru-RU" sz="2200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Пензенского отделения </a:t>
            </a:r>
            <a:r>
              <a:rPr lang="ru-RU" sz="22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Алексей </a:t>
            </a:r>
            <a:r>
              <a:rPr lang="ru-RU" sz="2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Прибытков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Рязанского отделения </a:t>
            </a:r>
            <a:r>
              <a:rPr lang="ru-RU" sz="2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Илья Федотов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Председатель Казанского отделения </a:t>
            </a:r>
            <a:r>
              <a:rPr lang="ru-RU" sz="2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Константин </a:t>
            </a:r>
            <a:r>
              <a:rPr lang="ru-RU" sz="22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Зальмунин</a:t>
            </a:r>
            <a:endParaRPr lang="ru-RU" sz="2200" dirty="0" smtClean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Председатель Омского отделения </a:t>
            </a:r>
            <a:r>
              <a:rPr lang="ru-RU" sz="2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Оксана Ромашко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ru-RU" sz="2200" b="1" dirty="0" smtClean="0">
                <a:latin typeface="Arial" pitchFamily="34" charset="0"/>
                <a:cs typeface="Arial" pitchFamily="34" charset="0"/>
              </a:rPr>
              <a:t>Председатель Волгоградского отделения </a:t>
            </a:r>
            <a:r>
              <a:rPr lang="ru-RU" sz="2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Юрий </a:t>
            </a:r>
            <a:r>
              <a:rPr lang="ru-RU" sz="22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Осадший</a:t>
            </a:r>
            <a:endParaRPr lang="ru-RU" sz="2200" b="1" dirty="0">
              <a:solidFill>
                <a:schemeClr val="accent6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sz="2000" b="1" dirty="0" smtClean="0"/>
          </a:p>
          <a:p>
            <a:pPr marL="0" indent="0">
              <a:buFontTx/>
              <a:buNone/>
              <a:defRPr/>
            </a:pPr>
            <a:endParaRPr lang="ru-RU" sz="2000" b="1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ru-RU" sz="1000" b="1" dirty="0" smtClean="0"/>
          </a:p>
          <a:p>
            <a:r>
              <a:rPr lang="ru-RU" sz="2400" b="1" dirty="0" smtClean="0"/>
              <a:t>Президиум </a:t>
            </a:r>
            <a:r>
              <a:rPr lang="ru-RU" sz="2400" b="1" dirty="0"/>
              <a:t>(Руководители Отделений СМУ РОП</a:t>
            </a:r>
            <a:r>
              <a:rPr lang="ru-RU" sz="2400" b="1" dirty="0" smtClean="0"/>
              <a:t>)</a:t>
            </a:r>
          </a:p>
          <a:p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85873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Совет консультантов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90600"/>
            <a:ext cx="8686800" cy="5135563"/>
          </a:xfrm>
        </p:spPr>
        <p:txBody>
          <a:bodyPr/>
          <a:lstStyle/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         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1" y="1094599"/>
            <a:ext cx="1295401" cy="18048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120341"/>
            <a:ext cx="14097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100" y="1146854"/>
            <a:ext cx="1593494" cy="17525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965" y="1148140"/>
            <a:ext cx="1578701" cy="16970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26803" y="2864893"/>
            <a:ext cx="1786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П.В. Морозов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34" y="1094599"/>
            <a:ext cx="1379325" cy="17165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0374" y="2857702"/>
            <a:ext cx="1834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Н.Г. Незнанов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36444" y="2877900"/>
            <a:ext cx="1736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В.Н. Краснов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47457" y="2877900"/>
            <a:ext cx="1661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М.В. Иванов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35244" y="2899452"/>
            <a:ext cx="1735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Л.Н. Горобец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1121" y="5482530"/>
            <a:ext cx="182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С.Н. Мосолов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327" y="3633728"/>
            <a:ext cx="1517339" cy="1757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005053" y="5469467"/>
            <a:ext cx="1773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 smtClean="0">
                <a:latin typeface="Arial" pitchFamily="34" charset="0"/>
                <a:cs typeface="Arial" pitchFamily="34" charset="0"/>
              </a:rPr>
              <a:t>В.В. Калинин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208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3642844"/>
            <a:ext cx="1447800" cy="17482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778666" y="5480353"/>
            <a:ext cx="1868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Н.Н. Петрова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77416" y="5482530"/>
            <a:ext cx="16193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А.Е. Бобров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211" name="Picture 1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069" y="3642844"/>
            <a:ext cx="1524000" cy="1757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638490"/>
            <a:ext cx="1289213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349818" y="5465597"/>
            <a:ext cx="19054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М.А.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Кулыгина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10" y="3624612"/>
            <a:ext cx="1560043" cy="1766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284" y="6091626"/>
            <a:ext cx="6771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Т.А. Куприянова, Е.Г. Костюкова, Э.Э.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Цукарзи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и другие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30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Комиссия </a:t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работе с молодыми учеными и специалистами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0"/>
            <a:ext cx="8853055" cy="18878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855" y="1066800"/>
            <a:ext cx="990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575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Устав СМУ РОП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основные параграфы</a:t>
            </a:r>
            <a:endParaRPr lang="ru-RU" sz="24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5360" y="1447800"/>
            <a:ext cx="5900040" cy="5334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§ 1.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Официальное название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§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 Логотип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§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 Цели и задачи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§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 Членство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2600" dirty="0">
                <a:latin typeface="Arial" pitchFamily="34" charset="0"/>
                <a:cs typeface="Arial" pitchFamily="34" charset="0"/>
              </a:rPr>
              <a:t>§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Руководство и регулирование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деятельности</a:t>
            </a:r>
          </a:p>
          <a:p>
            <a:pPr marL="0" indent="0">
              <a:buNone/>
            </a:pPr>
            <a:r>
              <a:rPr lang="ru-RU" sz="2600" dirty="0" smtClean="0">
                <a:latin typeface="Arial" pitchFamily="34" charset="0"/>
                <a:cs typeface="Arial" pitchFamily="34" charset="0"/>
              </a:rPr>
              <a:t>§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6.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Полномочия и обязанности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§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7.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Финансирование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§ 8.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Очередное официальное заседание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§ 9.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Поправки к Уставу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§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10.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Отставка с должности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600" dirty="0">
                <a:latin typeface="Arial" pitchFamily="34" charset="0"/>
                <a:cs typeface="Arial" pitchFamily="34" charset="0"/>
              </a:rPr>
              <a:t>§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11.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Роспуск организации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+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Приложения (документация)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1" y="1143000"/>
            <a:ext cx="2188717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993" y="1828800"/>
            <a:ext cx="80340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6128" y="4419600"/>
            <a:ext cx="18355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Утвержден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14/12/2011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04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2011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год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–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модернизация деятельности СМУ РОП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791200"/>
          </a:xfrm>
        </p:spPr>
        <p:txBody>
          <a:bodyPr>
            <a:noAutofit/>
          </a:bodyPr>
          <a:lstStyle/>
          <a:p>
            <a:pPr marL="2160000" indent="-457200">
              <a:buFont typeface="Wingdings" pitchFamily="2" charset="2"/>
              <a:buChar char="Ø"/>
              <a:tabLst>
                <a:tab pos="179388" algn="l"/>
              </a:tabLs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Информирование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2160000" indent="-457200">
              <a:buFont typeface="Wingdings" pitchFamily="2" charset="2"/>
              <a:buChar char="Ø"/>
              <a:tabLst>
                <a:tab pos="179388" algn="l"/>
              </a:tabLst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Взаимодействие </a:t>
            </a: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2160000" indent="-457200">
              <a:buFont typeface="Wingdings" pitchFamily="2" charset="2"/>
              <a:buChar char="Ø"/>
              <a:tabLst>
                <a:tab pos="179388" algn="l"/>
              </a:tabLst>
            </a:pPr>
            <a:r>
              <a:rPr lang="ru-RU" sz="2400" dirty="0">
                <a:latin typeface="Arial" pitchFamily="34" charset="0"/>
                <a:cs typeface="Arial" pitchFamily="34" charset="0"/>
              </a:rPr>
              <a:t>Распределение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обязанностей</a:t>
            </a:r>
          </a:p>
          <a:p>
            <a:pPr marL="458788" indent="-457200">
              <a:buFont typeface="Wingdings" pitchFamily="2" charset="2"/>
              <a:buChar char="Ø"/>
              <a:tabLst>
                <a:tab pos="179388" algn="l"/>
              </a:tabLst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344488" algn="just">
              <a:buFont typeface="Wingdings" pitchFamily="2" charset="2"/>
              <a:buChar char="q"/>
              <a:tabLst>
                <a:tab pos="179388" algn="l"/>
              </a:tabLst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Web-resources: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сайт,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гугл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-группа,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соцсети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marL="344488" algn="just">
              <a:buFont typeface="Wingdings" pitchFamily="2" charset="2"/>
              <a:buChar char="v"/>
              <a:tabLst>
                <a:tab pos="179388" algn="l"/>
              </a:tabLst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  <a:hlinkClick r:id="rId3"/>
              </a:rPr>
              <a:t>Web-site</a:t>
            </a:r>
            <a:r>
              <a:rPr lang="en-US" sz="2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hlinkClick r:id="rId3"/>
              </a:rPr>
              <a:t>:</a:t>
            </a:r>
            <a:r>
              <a:rPr lang="en-US" sz="2400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hlinkClick r:id="rId3"/>
              </a:rPr>
              <a:t> http://</a:t>
            </a:r>
            <a:r>
              <a:rPr lang="en-US" sz="24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  <a:hlinkClick r:id="rId3"/>
              </a:rPr>
              <a:t>psychiatr.ru/about/structura/ys</a:t>
            </a:r>
            <a:endParaRPr lang="ru-RU" sz="24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algn="r">
              <a:buFont typeface="Wingdings" pitchFamily="2" charset="2"/>
              <a:buChar char="ü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Google-group: Early Career Psychiatrists'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Council_Russian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Society of Psychiatrists</a:t>
            </a:r>
          </a:p>
          <a:p>
            <a:pPr algn="r">
              <a:buFont typeface="Wingdings" pitchFamily="2" charset="2"/>
              <a:buChar char="ü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Facebook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: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Russian ECP Council</a:t>
            </a:r>
          </a:p>
          <a:p>
            <a:pPr algn="r">
              <a:buFont typeface="Wingdings" pitchFamily="2" charset="2"/>
              <a:buChar char="ü"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Вконтакте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СМУ РОП</a:t>
            </a:r>
          </a:p>
          <a:p>
            <a:pPr marL="1588" indent="357188">
              <a:buNone/>
              <a:tabLst>
                <a:tab pos="179388" algn="l"/>
              </a:tabLst>
            </a:pP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1588" indent="357188" algn="ctr">
              <a:buNone/>
              <a:tabLst>
                <a:tab pos="179388" algn="l"/>
              </a:tabLst>
            </a:pPr>
            <a:r>
              <a:rPr lang="ru-RU" sz="2400" b="1" dirty="0" err="1">
                <a:latin typeface="Arial" pitchFamily="34" charset="0"/>
                <a:cs typeface="Arial" pitchFamily="34" charset="0"/>
              </a:rPr>
              <a:t>Объ</a:t>
            </a:r>
            <a:r>
              <a:rPr lang="ru-RU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ЕДИНЕНИЕ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специалистов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endParaRPr lang="ru-RU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572000" y="2362200"/>
            <a:ext cx="33223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114801"/>
            <a:ext cx="2057400" cy="821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800600"/>
            <a:ext cx="1466850" cy="846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437941"/>
            <a:ext cx="895186" cy="651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650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Сотрудничество с организациями специалистов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547" y="3497953"/>
            <a:ext cx="1030313" cy="975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399" y="2182917"/>
            <a:ext cx="1066800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97279" y="3176692"/>
            <a:ext cx="1931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WPA ECP COUNCIL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415145" y="4497858"/>
            <a:ext cx="2315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RUSSIAN ECP COUNCIL</a:t>
            </a:r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697" y="5398349"/>
            <a:ext cx="1922015" cy="14415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199" y="3458995"/>
            <a:ext cx="1239982" cy="1149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38361" y="4600852"/>
            <a:ext cx="1838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EPA ECP COUNCIL</a:t>
            </a:r>
            <a:endParaRPr lang="ru-RU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48" y="2164818"/>
            <a:ext cx="2823506" cy="118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032" y="5427067"/>
            <a:ext cx="2553534" cy="119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08" y="5105400"/>
            <a:ext cx="1450975" cy="118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61716" y="6119105"/>
            <a:ext cx="23705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HELLENIC PSYCHIATRIC </a:t>
            </a:r>
          </a:p>
          <a:p>
            <a:r>
              <a:rPr lang="en-US" dirty="0" smtClean="0"/>
              <a:t>TRAINEE ASSOCIATION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475448" y="2012216"/>
            <a:ext cx="22455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FINNISH PSYCHIATRIC </a:t>
            </a:r>
          </a:p>
          <a:p>
            <a:pPr algn="ctr"/>
            <a:r>
              <a:rPr lang="en-US" dirty="0" smtClean="0"/>
              <a:t>ASSOCIATION</a:t>
            </a:r>
          </a:p>
          <a:p>
            <a:pPr algn="ctr"/>
            <a:r>
              <a:rPr lang="en-US" dirty="0" smtClean="0"/>
              <a:t>ECP SECTION</a:t>
            </a:r>
            <a:endParaRPr lang="ru-RU" dirty="0"/>
          </a:p>
        </p:txBody>
      </p:sp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546025"/>
            <a:ext cx="1727520" cy="171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781800" y="5105400"/>
            <a:ext cx="1522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EGYPTIAN ECP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19408" y="533602"/>
            <a:ext cx="809407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Исследования, публикации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(International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multicentre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studies)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Образовательные проекты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(International workshops,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seminars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Международные конференции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– Organizing committees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Ассоциированное членство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Членство в Правлении организаций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Двойная стрелка влево/вправо 10"/>
          <p:cNvSpPr/>
          <p:nvPr/>
        </p:nvSpPr>
        <p:spPr>
          <a:xfrm>
            <a:off x="2778544" y="3830600"/>
            <a:ext cx="1216152" cy="484632"/>
          </a:xfrm>
          <a:prstGeom prst="left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908" y="2854945"/>
            <a:ext cx="1238250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908" y="4926253"/>
            <a:ext cx="1238250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3797789"/>
            <a:ext cx="1238250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35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3855" y="0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1-я Школа молодых психиатров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Суздаль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, 1979</a:t>
            </a:r>
            <a:br>
              <a:rPr lang="en-US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наши профессора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86868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356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2700" b="1" u="sng" dirty="0" smtClean="0">
                <a:latin typeface="Arial" pitchFamily="34" charset="0"/>
                <a:cs typeface="Arial" pitchFamily="34" charset="0"/>
              </a:rPr>
              <a:t>Историческая ретроспектива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sz="2700" b="1" dirty="0" smtClean="0">
                <a:latin typeface="Arial" pitchFamily="34" charset="0"/>
                <a:cs typeface="Arial" pitchFamily="34" charset="0"/>
              </a:rPr>
              <a:t>International</a:t>
            </a:r>
            <a:r>
              <a:rPr lang="en-US" dirty="0" smtClean="0"/>
              <a:t> </a:t>
            </a:r>
            <a:r>
              <a:rPr lang="en-US" sz="2700" b="1" dirty="0" smtClean="0">
                <a:latin typeface="Arial" pitchFamily="34" charset="0"/>
                <a:cs typeface="Arial" pitchFamily="34" charset="0"/>
              </a:rPr>
              <a:t>Faculty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67200" y="1600200"/>
            <a:ext cx="4876800" cy="4876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Pierre Deniker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(France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Paul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Kielholtz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(Switzerland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Assen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Jablensky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(Australia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Norman Sartorius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(Switzerland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Driss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Moussaoui (Morocco),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 K.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Ridelius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(Sweden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другие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32683"/>
            <a:ext cx="1295400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655" y="2438721"/>
            <a:ext cx="1157381" cy="14506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868" y="3068828"/>
            <a:ext cx="1232528" cy="13979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3134262"/>
            <a:ext cx="1219200" cy="15101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655" y="4016353"/>
            <a:ext cx="1157381" cy="13810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7" y="4749668"/>
            <a:ext cx="1271587" cy="1295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38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Очередное заседание СМУ РОП</a:t>
            </a:r>
            <a:br>
              <a:rPr lang="ru-R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Школа молодых психиатров в г. Суздаль каждые 2 года</a:t>
            </a:r>
            <a:endParaRPr lang="ru-RU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C:\Users\дарья\Desktop\MINSK\RECPC\294239_241562929224438_100001121974360_658970_815646293_n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7" y="2438400"/>
            <a:ext cx="9144000" cy="3429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263383"/>
            <a:ext cx="888225" cy="842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263383"/>
            <a:ext cx="914400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fbcdn-sphotos-g-a.akamaihd.net/hphotos-ak-frc3/3672_502967073084021_81406080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45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710965" cy="662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12681"/>
            <a:ext cx="609600" cy="649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59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голосование (проект-предложение)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08" y="914400"/>
            <a:ext cx="9116292" cy="22098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 1. Принятие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поправок к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Уставу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С целью формирования преемственности, заблаговременной подготовки кандидатур на должность председателя внести коррекцию в содержание пункта 5 Устава СМУ РОП,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также грамматические и стилистические поправки в других пунктах, не меняющие содержания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Устава</a:t>
            </a:r>
          </a:p>
          <a:p>
            <a:pPr marL="0" indent="0" algn="just">
              <a:buNone/>
            </a:pP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0" y="3124200"/>
            <a:ext cx="9144000" cy="3733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latinLnBrk="0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latinLnBrk="0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latinLnBrk="0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5.1.2 Действующий Председатель, Экс-председатель и будущий Председатель СМУ РОП: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5.1.2.1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 целью формирования преемственности и эффективности руководства организацией, совместное руководство осуществляют Экс-председатель (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Past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President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), действующий Председатель (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President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 и будущий Председатель (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President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Elect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). Действующий Председатель осуществляет непосредственное руководство организацией. Экс-Председатель реализует функцию советника,  участвует в решении стратегических задач. Будущий Председатель перенимает опыт руководства организацией, выполняет технические поручения и оценивает собственные возможности по реализации функций действующего Председателя. </a:t>
            </a:r>
          </a:p>
          <a:p>
            <a:pPr marL="0" indent="0">
              <a:buFont typeface="Arial" pitchFamily="34" charset="0"/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32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голосование (проект-предложение)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90601"/>
            <a:ext cx="9144000" cy="1905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 2. Предложение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 Составу СМУ РОП на мандатный период 2013-2015 гг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., с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учетом поступивших ранее предложений по кандидатурам и 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целью улучшения функционирования Секций (усиление по Рабочим группам).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3944825"/>
              </p:ext>
            </p:extLst>
          </p:nvPr>
        </p:nvGraphicFramePr>
        <p:xfrm>
          <a:off x="101540" y="3886200"/>
          <a:ext cx="8839200" cy="2707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9460"/>
                <a:gridCol w="4749740"/>
              </a:tblGrid>
              <a:tr h="436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Председатель / 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President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Алексей Павличенко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4364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Экс Председатель / 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Past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Persident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Дарья Смирнова (Самара)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27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Избранный председатель /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President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выборы на внеочередном заседании СМУ РОП на следующем Пленуме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РОП</a:t>
                      </a:r>
                      <a:r>
                        <a:rPr lang="ru-RU" sz="20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 году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81000" y="2971800"/>
            <a:ext cx="828028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Исполнительный комитет / </a:t>
            </a:r>
            <a:r>
              <a:rPr kumimoji="0" lang="ru-RU" altLang="ru-RU" sz="2000" b="1" i="0" u="sng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Executive</a:t>
            </a:r>
            <a:r>
              <a:rPr kumimoji="0" lang="ru-RU" altLang="ru-RU" sz="20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altLang="ru-RU" sz="2000" b="1" i="0" u="sng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Committee</a:t>
            </a:r>
            <a:r>
              <a:rPr kumimoji="0" lang="ru-RU" altLang="ru-RU" sz="2000" b="0" i="0" u="sng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 </a:t>
            </a:r>
            <a:r>
              <a:rPr kumimoji="0" lang="ru-RU" altLang="ru-RU" sz="2000" b="1" i="0" u="sng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(мандат 2 года)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Председатель / </a:t>
            </a:r>
            <a:r>
              <a:rPr kumimoji="0" lang="en-US" altLang="ru-RU" sz="20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President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18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голосование (проект-предложение)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377497"/>
              </p:ext>
            </p:extLst>
          </p:nvPr>
        </p:nvGraphicFramePr>
        <p:xfrm>
          <a:off x="228600" y="1524000"/>
          <a:ext cx="8686800" cy="34072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2400"/>
                <a:gridCol w="4724400"/>
              </a:tblGrid>
              <a:tr h="780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Заместитель председателя по работе с секциями / 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Vice-President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Sections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Мария Боброва (Москва)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287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Заместители председателя по работе с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отделениями /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Vice-President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Departments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Заместители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регионам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№1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                   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Анастасия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Золотова (Ростов)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2                   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Илья 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Федотов (Рязань)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52400" y="942945"/>
            <a:ext cx="8763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Заместители председателя / </a:t>
            </a:r>
            <a:r>
              <a:rPr kumimoji="0" lang="en-US" altLang="ru-RU" sz="20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Vice-Presidents</a:t>
            </a:r>
            <a:endParaRPr kumimoji="0" lang="en-US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71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голосование (проект-предложение)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98410"/>
              </p:ext>
            </p:extLst>
          </p:nvPr>
        </p:nvGraphicFramePr>
        <p:xfrm>
          <a:off x="266700" y="1447800"/>
          <a:ext cx="8686800" cy="464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24200"/>
                <a:gridCol w="55626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Секция по исследовательским проектам /  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Committee on Research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Руководитель /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Елена Кузнецова-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Морева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(Москва)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Заместители /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Deputy-Chair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Ринат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Шаменов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(Самара)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Арсений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Простяков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(Новосибирск)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Рабочая группа /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Working group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Ксения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Киян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(Москва)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Мария Денисенко (Нижний Новгород)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6200" y="851356"/>
            <a:ext cx="9067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Руководители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 </a:t>
            </a: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секций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/ Chairs of Sections</a:t>
            </a:r>
            <a:endParaRPr kumimoji="0" lang="en-US" altLang="ru-RU" sz="22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93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голосование (проект-предложение)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4251709"/>
              </p:ext>
            </p:extLst>
          </p:nvPr>
        </p:nvGraphicFramePr>
        <p:xfrm>
          <a:off x="266700" y="1600200"/>
          <a:ext cx="8686800" cy="4170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81500"/>
                <a:gridCol w="43053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Секция 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по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образовательным проектам /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Committee on 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Acquisition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of skills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Руководитель /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Мария Орлова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Заместитель /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Deputy-Chair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Игорь Медведев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Рабочая группа /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Working group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Александра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Ялтонская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Юрий Кузин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6200" y="851356"/>
            <a:ext cx="9067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Руководители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 </a:t>
            </a: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секций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/ Chairs of Sections</a:t>
            </a:r>
            <a:endParaRPr kumimoji="0" lang="en-US" altLang="ru-RU" sz="22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31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голосование (проект-предложение)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302618"/>
              </p:ext>
            </p:extLst>
          </p:nvPr>
        </p:nvGraphicFramePr>
        <p:xfrm>
          <a:off x="266700" y="1600200"/>
          <a:ext cx="8686800" cy="464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86100"/>
                <a:gridCol w="56007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екция по организации научно-практических мероприятий /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Committee on Meetings</a:t>
                      </a:r>
                      <a:r>
                        <a:rPr lang="en-US" sz="20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Руководитель /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Ольга Карпенко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Заместитель /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Deputy-Chair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Любовь Шмелева (Санкт-Петербург)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Рабочая группа /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Working Group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Мария Денисенко (Нижний Новгород)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Петр Марков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Вероника Фролова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6200" y="851356"/>
            <a:ext cx="9067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Руководители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 </a:t>
            </a: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секций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/ Chairs of Sections</a:t>
            </a:r>
            <a:endParaRPr kumimoji="0" lang="en-US" altLang="ru-RU" sz="22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28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голосование (проект-предложение)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605398"/>
              </p:ext>
            </p:extLst>
          </p:nvPr>
        </p:nvGraphicFramePr>
        <p:xfrm>
          <a:off x="266700" y="1600200"/>
          <a:ext cx="8686800" cy="4170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6700"/>
                <a:gridCol w="46101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Секция по связям 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общественностью </a:t>
                      </a:r>
                      <a:endParaRPr lang="ru-RU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грантам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/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Committee on Professional Network and Grants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Руководитель / 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Анна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Спикина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(Санкт-Петербург)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Заместитель/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Deputy-Chair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Татьяна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Жиляева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Ниж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. Новгород)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Рабочая группа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Вероника Сомова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Сергей Ягода (Ставрополь)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6200" y="851356"/>
            <a:ext cx="9067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Руководители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 </a:t>
            </a: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секций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/ Chairs of Sections</a:t>
            </a:r>
            <a:endParaRPr kumimoji="0" lang="en-US" altLang="ru-RU" sz="22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76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голосование (проект-предложение)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641267"/>
              </p:ext>
            </p:extLst>
          </p:nvPr>
        </p:nvGraphicFramePr>
        <p:xfrm>
          <a:off x="266700" y="1600200"/>
          <a:ext cx="8686800" cy="4170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6700"/>
                <a:gridCol w="46101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</a:t>
                      </a: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екция по работе с публикациями /                     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Committee on Publications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Руководитель /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Виктория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Читлова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Заместитель/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Deputy-Chair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Павел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Бомов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(Оренбург)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Рабочая группа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Павел Алфимов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Андрей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Генно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(Москва)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6200" y="851356"/>
            <a:ext cx="9067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Руководители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 </a:t>
            </a: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секций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/ Chairs of Sections</a:t>
            </a:r>
            <a:endParaRPr kumimoji="0" lang="en-US" altLang="ru-RU" sz="22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92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Он-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лайн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голосование (проект-предложение)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315758"/>
              </p:ext>
            </p:extLst>
          </p:nvPr>
        </p:nvGraphicFramePr>
        <p:xfrm>
          <a:off x="266700" y="1600200"/>
          <a:ext cx="8686800" cy="404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6700"/>
                <a:gridCol w="4610100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Секция по поддержке интернет-ресурсов / 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Committee of web-resources (IT)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Руководитель /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Chair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Максим Резников (Воронеж)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Заместитель /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Deputy-Chair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Константин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Зальмунин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(Казань)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Координатор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Иван Мартынихин (Санкт-Петербург)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6200" y="851356"/>
            <a:ext cx="906780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Руководители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 </a:t>
            </a: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секций</a:t>
            </a:r>
            <a:r>
              <a:rPr kumimoji="0" lang="en-US" altLang="ru-RU" sz="2200" b="1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/ Chairs of Sections</a:t>
            </a:r>
            <a:endParaRPr kumimoji="0" lang="en-US" altLang="ru-RU" sz="2200" b="1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23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Результаты голосования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4906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Всего допущено к голосованию из Состава СМУ РОП 2011-2013, согласно Уставу: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Итого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24 человека.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Исполнительный комитет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(Смирнова, Павличенко, Золотова,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Бомов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Парпара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(Боброва), Медведев, Яковлева,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Семиглазова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Карпенко, Орлова, Кузнецова-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Морева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Потапов,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Киян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Спикина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Шакурова, Резников,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Степаньков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 - 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</a:p>
          <a:p>
            <a:pPr marL="0" indent="0" algn="just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Президиум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(Орлова, Булатова, Сорокин, Баранов, Измайлова,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Бомов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Золотова,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Шмунк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Жиляева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Прибытков,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Спикина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 - 11 человек, из них 4 дублируются в исполнительном комитете -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 7 человек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0218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Результаты голосования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135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Проголосовали: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Итого,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из 24 человек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Исполнительный комитет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(Смирнова, Павличенко, Золотова,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Бомов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Парпара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(Боброва), Медведев, Яковлева, Карпенко, Кузнецова-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Морева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Потапов,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Киян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Спикина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Резников)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 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из 17 человек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Президиум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(Баранов, Измайлова,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Шмунк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Жиляева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Прибытков)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 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 из 7 человек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>
              <a:buNone/>
            </a:pPr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Не проголосовали: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Итого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из 24 человек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Исполнительный комитет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Семиглазова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Орлова, Шакурова,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Степаньков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 - 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из 17 человек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Президиум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(Булатова,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Сорокин)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- 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из 7 человек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7465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855"/>
            <a:ext cx="9144000" cy="82434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Результаты голосования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1355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 Кворуме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75%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(более 50%) проголосовали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вопросу 1 "Поправки к Уставу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ЗА-18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ПРОТИВ-0</a:t>
            </a: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ВОЗДЕРЖАЛСЯ-0</a:t>
            </a: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ЕДИНОГЛАСНО ЗА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КВОРУМ ЗА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0" indent="0" algn="ctr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При Кворуме 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75%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(более 50%) проголосовали </a:t>
            </a:r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вопросу 2 "Состав СМУ РОП 2013-2015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ЗА-16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ПРОТИВ-0</a:t>
            </a:r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ВОЗДЕРЖАЛСЯ-2</a:t>
            </a: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БОЛЬШИНСТВО ЗА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КВОРУМ ЗА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  <a:p>
            <a:pPr marL="0" indent="0">
              <a:buNone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3688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7918"/>
            <a:ext cx="8229600" cy="4297363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ru-RU" b="1" i="1" dirty="0" smtClean="0"/>
          </a:p>
          <a:p>
            <a:pPr marL="0" indent="0" algn="ctr">
              <a:buNone/>
            </a:pPr>
            <a:r>
              <a:rPr lang="ru-RU" b="1" i="1" dirty="0" smtClean="0"/>
              <a:t>Плодотворной работы и сотрудничества</a:t>
            </a:r>
          </a:p>
          <a:p>
            <a:pPr marL="0" indent="0" algn="ctr">
              <a:buNone/>
            </a:pPr>
            <a:r>
              <a:rPr lang="ru-RU" b="1" i="1" dirty="0" smtClean="0"/>
              <a:t>Команде СМУ РОП 2013-2015!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276600"/>
            <a:ext cx="1371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513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http://img0.liveinternet.ru/images/attach/c/7/97/893/97893374_1293081939_motivator122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22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Искренняя благодарность </a:t>
            </a:r>
            <a:b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Составу </a:t>
            </a:r>
            <a:r>
              <a:rPr lang="ru-RU" sz="31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Команде СМУ РОП 2011-2013</a:t>
            </a:r>
            <a:endParaRPr lang="ru-RU" sz="31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852055" y="1143000"/>
            <a:ext cx="16764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882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2647</TotalTime>
  <Words>1436</Words>
  <Application>Microsoft Office PowerPoint</Application>
  <PresentationFormat>Экран (4:3)</PresentationFormat>
  <Paragraphs>427</Paragraphs>
  <Slides>37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Office Theme</vt:lpstr>
      <vt:lpstr>Оформление по умолчанию</vt:lpstr>
      <vt:lpstr>Презентация PowerPoint</vt:lpstr>
      <vt:lpstr>Презентация PowerPoint</vt:lpstr>
      <vt:lpstr>Совет Молодых Ученых</vt:lpstr>
      <vt:lpstr>СМУ РОП</vt:lpstr>
      <vt:lpstr>Основные задачи деятельности СМУ РОП</vt:lpstr>
      <vt:lpstr>Около 280 специалистов 13 (15) регионов России</vt:lpstr>
      <vt:lpstr>Презентация PowerPoint</vt:lpstr>
      <vt:lpstr>2011 год – модернизация деятельности СМУ РОП</vt:lpstr>
      <vt:lpstr>Презентация PowerPoint</vt:lpstr>
      <vt:lpstr>СМУ РОП: Исполнительный комитет</vt:lpstr>
      <vt:lpstr>СМУ РОП: Исполнительный комитет Руководители Секций</vt:lpstr>
      <vt:lpstr>Презентация PowerPoint</vt:lpstr>
      <vt:lpstr>Презентация PowerPoint</vt:lpstr>
      <vt:lpstr>Презентация PowerPoint</vt:lpstr>
      <vt:lpstr>Совет консультантов</vt:lpstr>
      <vt:lpstr>Комиссия  по работе с молодыми учеными и специалистами</vt:lpstr>
      <vt:lpstr>Устав СМУ РОП основные параграфы</vt:lpstr>
      <vt:lpstr>2011 год – модернизация деятельности СМУ РОП</vt:lpstr>
      <vt:lpstr>Сотрудничество с организациями специалистов</vt:lpstr>
      <vt:lpstr>1-я Школа молодых психиатров, Суздаль, 1979 наши профессора</vt:lpstr>
      <vt:lpstr>Историческая ретроспектива International Faculty</vt:lpstr>
      <vt:lpstr>Очередное заседание СМУ РОП Школа молодых психиатров в г. Суздаль каждые 2 года</vt:lpstr>
      <vt:lpstr>Презентация PowerPoint</vt:lpstr>
      <vt:lpstr>Он-лайн голосование (проект-предложение)</vt:lpstr>
      <vt:lpstr>Он-лайн голосование (проект-предложение)</vt:lpstr>
      <vt:lpstr>Он-лайн голосование (проект-предложение)</vt:lpstr>
      <vt:lpstr>Он-лайн голосование (проект-предложение)</vt:lpstr>
      <vt:lpstr>Он-лайн голосование (проект-предложение)</vt:lpstr>
      <vt:lpstr>Он-лайн голосование (проект-предложение)</vt:lpstr>
      <vt:lpstr>Он-лайн голосование (проект-предложение)</vt:lpstr>
      <vt:lpstr>Он-лайн голосование (проект-предложение)</vt:lpstr>
      <vt:lpstr>Он-лайн голосование (проект-предложение)</vt:lpstr>
      <vt:lpstr>Результаты голосования</vt:lpstr>
      <vt:lpstr>Результаты голосования</vt:lpstr>
      <vt:lpstr>Результаты голосования</vt:lpstr>
      <vt:lpstr>Презентация PowerPoint</vt:lpstr>
      <vt:lpstr>Искренняя благодарность  Составу Команде СМУ РОП 2011-2013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дарья</dc:creator>
  <cp:lastModifiedBy>мм</cp:lastModifiedBy>
  <cp:revision>166</cp:revision>
  <dcterms:created xsi:type="dcterms:W3CDTF">2012-09-22T19:17:45Z</dcterms:created>
  <dcterms:modified xsi:type="dcterms:W3CDTF">2013-09-22T16:37:55Z</dcterms:modified>
</cp:coreProperties>
</file>