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6" r:id="rId6"/>
    <p:sldId id="293" r:id="rId7"/>
    <p:sldId id="269" r:id="rId8"/>
    <p:sldId id="268" r:id="rId9"/>
    <p:sldId id="270" r:id="rId10"/>
    <p:sldId id="271" r:id="rId11"/>
    <p:sldId id="295" r:id="rId12"/>
    <p:sldId id="294" r:id="rId13"/>
    <p:sldId id="300" r:id="rId14"/>
    <p:sldId id="277" r:id="rId15"/>
    <p:sldId id="275" r:id="rId16"/>
    <p:sldId id="296" r:id="rId17"/>
    <p:sldId id="297" r:id="rId18"/>
    <p:sldId id="260" r:id="rId19"/>
    <p:sldId id="280" r:id="rId20"/>
    <p:sldId id="281" r:id="rId21"/>
    <p:sldId id="282" r:id="rId22"/>
    <p:sldId id="283" r:id="rId23"/>
    <p:sldId id="284" r:id="rId24"/>
    <p:sldId id="285" r:id="rId25"/>
    <p:sldId id="299" r:id="rId26"/>
    <p:sldId id="264" r:id="rId27"/>
    <p:sldId id="298" r:id="rId28"/>
    <p:sldId id="287" r:id="rId29"/>
    <p:sldId id="288" r:id="rId30"/>
    <p:sldId id="291" r:id="rId31"/>
    <p:sldId id="292" r:id="rId32"/>
    <p:sldId id="26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927"/>
    <a:srgbClr val="FFFF99"/>
    <a:srgbClr val="FFFF66"/>
    <a:srgbClr val="9B85B5"/>
    <a:srgbClr val="F96F07"/>
    <a:srgbClr val="F49A88"/>
    <a:srgbClr val="FF7C80"/>
    <a:srgbClr val="EF2611"/>
    <a:srgbClr val="7EA26A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69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70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7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37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09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2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2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74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36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62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58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bm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66495" y="0"/>
            <a:ext cx="2777505" cy="6858000"/>
          </a:xfrm>
        </p:spPr>
        <p:txBody>
          <a:bodyPr>
            <a:normAutofit/>
          </a:bodyPr>
          <a:lstStyle/>
          <a:p>
            <a:pPr algn="l">
              <a:lnSpc>
                <a:spcPct val="70000"/>
              </a:lnSpc>
            </a:pPr>
            <a:r>
              <a:rPr lang="ru-RU" sz="2400" b="1" dirty="0" smtClean="0">
                <a:solidFill>
                  <a:srgbClr val="92D050"/>
                </a:solidFill>
              </a:rPr>
              <a:t>Золотова А.Н. </a:t>
            </a:r>
            <a:r>
              <a:rPr lang="ru-RU" sz="2400" b="1" dirty="0">
                <a:solidFill>
                  <a:srgbClr val="92D050"/>
                </a:solidFill>
              </a:rPr>
              <a:t/>
            </a:r>
            <a:br>
              <a:rPr lang="ru-RU" sz="2400" b="1" dirty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>(Ростов-на-Дону)</a:t>
            </a:r>
            <a:r>
              <a:rPr lang="ru-RU" sz="2400" dirty="0" smtClean="0">
                <a:solidFill>
                  <a:srgbClr val="92D050"/>
                </a:solidFill>
              </a:rPr>
              <a:t>,</a:t>
            </a: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err="1" smtClean="0">
                <a:solidFill>
                  <a:srgbClr val="92D050"/>
                </a:solidFill>
              </a:rPr>
              <a:t>Бомов</a:t>
            </a:r>
            <a:r>
              <a:rPr lang="ru-RU" sz="2200" dirty="0" smtClean="0">
                <a:solidFill>
                  <a:srgbClr val="92D050"/>
                </a:solidFill>
              </a:rPr>
              <a:t> П.О.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(Оренбург),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Орлова М.А.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(Москва),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Федотов И.А.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 (Рязань),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 </a:t>
            </a:r>
            <a:r>
              <a:rPr lang="ru-RU" sz="2200" dirty="0" err="1" smtClean="0">
                <a:solidFill>
                  <a:srgbClr val="92D050"/>
                </a:solidFill>
              </a:rPr>
              <a:t>СпикинаА.А</a:t>
            </a: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(Санкт-Петербург),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 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Измайлова О.В.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(Самара),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err="1" smtClean="0">
                <a:solidFill>
                  <a:srgbClr val="92D050"/>
                </a:solidFill>
              </a:rPr>
              <a:t>ЖиляеваТ.Н</a:t>
            </a:r>
            <a:r>
              <a:rPr lang="ru-RU" sz="2200" dirty="0" smtClean="0">
                <a:solidFill>
                  <a:srgbClr val="92D050"/>
                </a:solidFill>
              </a:rPr>
              <a:t>.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</a:t>
            </a:r>
            <a:r>
              <a:rPr lang="ru-RU" sz="2200" dirty="0" err="1" smtClean="0">
                <a:solidFill>
                  <a:srgbClr val="92D050"/>
                </a:solidFill>
              </a:rPr>
              <a:t>Н.Новгород</a:t>
            </a:r>
            <a:r>
              <a:rPr lang="ru-RU" sz="2200" dirty="0" smtClean="0">
                <a:solidFill>
                  <a:srgbClr val="92D050"/>
                </a:solidFill>
              </a:rPr>
              <a:t>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Шмунк Е.Г.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>(Томск), </a:t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200" dirty="0" smtClean="0">
                <a:solidFill>
                  <a:srgbClr val="92D050"/>
                </a:solidFill>
              </a:rPr>
              <a:t/>
            </a:r>
            <a:br>
              <a:rPr lang="ru-RU" sz="2200" dirty="0" smtClean="0">
                <a:solidFill>
                  <a:srgbClr val="92D050"/>
                </a:solidFill>
              </a:rPr>
            </a:br>
            <a:r>
              <a:rPr lang="ru-RU" sz="2000" dirty="0" err="1" smtClean="0">
                <a:solidFill>
                  <a:srgbClr val="92D050"/>
                </a:solidFill>
              </a:rPr>
              <a:t>Зальмунин</a:t>
            </a:r>
            <a:r>
              <a:rPr lang="ru-RU" sz="2000" dirty="0" smtClean="0">
                <a:solidFill>
                  <a:srgbClr val="92D050"/>
                </a:solidFill>
              </a:rPr>
              <a:t> К.Ю. </a:t>
            </a:r>
            <a:br>
              <a:rPr lang="ru-RU" sz="2000" dirty="0" smtClean="0">
                <a:solidFill>
                  <a:srgbClr val="92D050"/>
                </a:solidFill>
              </a:rPr>
            </a:br>
            <a:r>
              <a:rPr lang="ru-RU" sz="2000" dirty="0" smtClean="0">
                <a:solidFill>
                  <a:srgbClr val="92D050"/>
                </a:solidFill>
              </a:rPr>
              <a:t>(Казань)</a:t>
            </a:r>
            <a:r>
              <a:rPr lang="ru-RU" sz="3100" dirty="0" smtClean="0">
                <a:solidFill>
                  <a:srgbClr val="92D050"/>
                </a:solidFill>
              </a:rPr>
              <a:t> </a:t>
            </a:r>
            <a:endParaRPr lang="ru-RU" sz="3100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6372200" cy="4563888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FF99"/>
                </a:solidFill>
              </a:rPr>
              <a:t>Мотивация начинающих карьеру специалистов </a:t>
            </a:r>
          </a:p>
          <a:p>
            <a:r>
              <a:rPr lang="ru-RU" sz="4400" b="1" dirty="0" smtClean="0">
                <a:solidFill>
                  <a:srgbClr val="FFFF99"/>
                </a:solidFill>
              </a:rPr>
              <a:t>к профессиональному развитию: </a:t>
            </a:r>
          </a:p>
          <a:p>
            <a:r>
              <a:rPr lang="ru-RU" sz="4400" dirty="0" smtClean="0">
                <a:solidFill>
                  <a:srgbClr val="FFFF99"/>
                </a:solidFill>
              </a:rPr>
              <a:t>функционирование региональных отделений</a:t>
            </a:r>
            <a:endParaRPr lang="ru-RU" sz="4400" dirty="0">
              <a:solidFill>
                <a:srgbClr val="FFFF99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48680"/>
            <a:ext cx="837875" cy="793188"/>
          </a:xfrm>
          <a:prstGeom prst="rect">
            <a:avLst/>
          </a:prstGeom>
          <a:noFill/>
          <a:ln cmpd="sng">
            <a:solidFill>
              <a:srgbClr val="FFFF66"/>
            </a:solidFill>
          </a:ln>
        </p:spPr>
      </p:pic>
    </p:spTree>
    <p:extLst>
      <p:ext uri="{BB962C8B-B14F-4D97-AF65-F5344CB8AC3E}">
        <p14:creationId xmlns:p14="http://schemas.microsoft.com/office/powerpoint/2010/main" val="8717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63"/>
            <a:ext cx="9144000" cy="7858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МОЛОДОЙ СПЕЦИАЛИСТ  И….</a:t>
            </a:r>
            <a:endParaRPr lang="ru-RU" dirty="0">
              <a:solidFill>
                <a:srgbClr val="FFF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357313"/>
            <a:ext cx="8229600" cy="5357812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r>
              <a:rPr lang="ru-RU" sz="3200" b="1" dirty="0" smtClean="0">
                <a:solidFill>
                  <a:srgbClr val="FFFD1B"/>
                </a:solidFill>
                <a:latin typeface="+mj-lt"/>
              </a:rPr>
              <a:t>…..НАУЧНО-ТЕХНИЧЕСКИЙ ПРОГРЕСС</a:t>
            </a: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r>
              <a:rPr lang="ru-RU" sz="3200" b="1" dirty="0" smtClean="0">
                <a:solidFill>
                  <a:srgbClr val="FFFD1B"/>
                </a:solidFill>
                <a:latin typeface="+mj-lt"/>
              </a:rPr>
              <a:t>….. «УЗКАЯ СПЕЦИАЛИЗАЦИЯ»</a:t>
            </a: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r>
              <a:rPr lang="ru-RU" sz="3200" b="1" dirty="0" smtClean="0">
                <a:solidFill>
                  <a:srgbClr val="FFFD1B"/>
                </a:solidFill>
                <a:latin typeface="+mj-lt"/>
              </a:rPr>
              <a:t>…..КОММЕРЦЕЛИЗАЦИЯ МЕДИЦИНЫ</a:t>
            </a:r>
            <a:endParaRPr lang="en-US" sz="3200" b="1" dirty="0" smtClean="0">
              <a:solidFill>
                <a:srgbClr val="FFFD1B"/>
              </a:solidFill>
              <a:latin typeface="+mj-lt"/>
            </a:endParaRP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rgbClr val="FFFD1B"/>
                </a:solidFill>
                <a:latin typeface="+mj-lt"/>
              </a:rPr>
              <a:t>….</a:t>
            </a:r>
            <a:r>
              <a:rPr lang="ru-RU" sz="3200" b="1" dirty="0" smtClean="0">
                <a:solidFill>
                  <a:srgbClr val="FFFD1B"/>
                </a:solidFill>
                <a:latin typeface="+mj-lt"/>
              </a:rPr>
              <a:t>ОТСУТСТВИЕ КОНКУРЕНТНОСПОСОБНОСТИ</a:t>
            </a: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r>
              <a:rPr lang="ru-RU" sz="3200" b="1" dirty="0" smtClean="0">
                <a:solidFill>
                  <a:srgbClr val="FFFD1B"/>
                </a:solidFill>
                <a:latin typeface="+mj-lt"/>
              </a:rPr>
              <a:t>……</a:t>
            </a:r>
            <a:r>
              <a:rPr lang="ru-RU" sz="3200" b="1" spc="-100" dirty="0" smtClean="0">
                <a:solidFill>
                  <a:srgbClr val="FFFD1B"/>
                </a:solidFill>
                <a:latin typeface="+mj-lt"/>
              </a:rPr>
              <a:t>МОТИВЫ ВЫБОРА СПЕЦИАЛЬНОСТИ ВРАЧА</a:t>
            </a: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endParaRPr lang="ru-RU" dirty="0" smtClean="0">
              <a:latin typeface="+mj-lt"/>
            </a:endParaRPr>
          </a:p>
          <a:p>
            <a:pPr>
              <a:lnSpc>
                <a:spcPct val="200000"/>
              </a:lnSpc>
              <a:buFont typeface="Wingdings 2" pitchFamily="18" charset="2"/>
              <a:buNone/>
              <a:defRPr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032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4906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возможные пути развития молодого специалиста</a:t>
            </a: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dirty="0">
              <a:solidFill>
                <a:srgbClr val="FFF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2428875"/>
            <a:ext cx="8643938" cy="38242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rgbClr val="FFFD1B"/>
                </a:solidFill>
                <a:latin typeface="+mj-lt"/>
              </a:rPr>
              <a:t>-</a:t>
            </a:r>
            <a:r>
              <a:rPr lang="ru-RU" sz="4400" b="1" dirty="0" smtClean="0">
                <a:solidFill>
                  <a:srgbClr val="FFFD1B"/>
                </a:solidFill>
                <a:latin typeface="+mj-lt"/>
              </a:rPr>
              <a:t>следование традициям научной школы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rgbClr val="FFFD1B"/>
                </a:solidFill>
                <a:latin typeface="+mj-lt"/>
              </a:rPr>
              <a:t>-создание научных сообществ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  <a:defRPr/>
            </a:pPr>
            <a:endParaRPr lang="ru-RU" sz="3600" b="1" dirty="0">
              <a:solidFill>
                <a:srgbClr val="FFFD1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69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612" y="0"/>
            <a:ext cx="9162612" cy="404663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FFC000"/>
                </a:solidFill>
              </a:rPr>
              <a:t>  структура  СМУ РОП </a:t>
            </a:r>
            <a:endParaRPr lang="ru-RU" sz="3600" b="1" dirty="0">
              <a:solidFill>
                <a:srgbClr val="FFC000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0" y="5097719"/>
            <a:ext cx="9144000" cy="1628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1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		                       Санкт-Петербург			 Оренбург </a:t>
            </a:r>
          </a:p>
          <a:p>
            <a:pPr>
              <a:lnSpc>
                <a:spcPct val="150000"/>
              </a:lnSpc>
              <a:buNone/>
            </a:pP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1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Казань                                                                                    Рязань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None/>
            </a:pP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Самара		                       Тамбов	                                 Ростов-на-Дону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Н.Новгород</a:t>
            </a:r>
            <a:r>
              <a:rPr lang="ru-RU" sz="16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Пенза			     Томск 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41951" y="4711517"/>
            <a:ext cx="9144000" cy="369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FFFF99"/>
                </a:solidFill>
              </a:rPr>
              <a:t>11 региональных отделений:</a:t>
            </a:r>
            <a:endParaRPr lang="ru-RU" b="1" u="sng" dirty="0">
              <a:solidFill>
                <a:srgbClr val="FFFF99"/>
              </a:solidFill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1495711" y="1176752"/>
            <a:ext cx="4973572" cy="616705"/>
          </a:xfrm>
          <a:prstGeom prst="leftArrow">
            <a:avLst>
              <a:gd name="adj1" fmla="val 100000"/>
              <a:gd name="adj2" fmla="val 30506"/>
            </a:avLst>
          </a:prstGeom>
          <a:noFill/>
          <a:ln>
            <a:solidFill>
              <a:srgbClr val="F96F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96F07"/>
                </a:solidFill>
              </a:rPr>
              <a:t>Председатель : </a:t>
            </a:r>
            <a:r>
              <a:rPr lang="ru-RU" sz="2400" b="1" i="1" dirty="0" smtClean="0">
                <a:solidFill>
                  <a:srgbClr val="F96F07"/>
                </a:solidFill>
              </a:rPr>
              <a:t>Смирнова Дарья</a:t>
            </a:r>
            <a:endParaRPr lang="ru-RU" sz="2400" b="1" i="1" dirty="0">
              <a:solidFill>
                <a:srgbClr val="F96F07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411760" y="2346374"/>
            <a:ext cx="5407621" cy="741718"/>
          </a:xfrm>
          <a:prstGeom prst="rightArrow">
            <a:avLst>
              <a:gd name="adj1" fmla="val 99077"/>
              <a:gd name="adj2" fmla="val 29060"/>
            </a:avLst>
          </a:prstGeom>
          <a:noFill/>
          <a:ln>
            <a:solidFill>
              <a:srgbClr val="C8D9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8D927"/>
                </a:solidFill>
              </a:rPr>
              <a:t>               Заместитель </a:t>
            </a:r>
            <a:r>
              <a:rPr lang="ru-RU" sz="2000" b="1" dirty="0">
                <a:solidFill>
                  <a:srgbClr val="C8D927"/>
                </a:solidFill>
              </a:rPr>
              <a:t>председателя</a:t>
            </a:r>
            <a:r>
              <a:rPr lang="ru-RU" sz="2000" dirty="0">
                <a:solidFill>
                  <a:srgbClr val="C8D927"/>
                </a:solidFill>
              </a:rPr>
              <a:t> </a:t>
            </a:r>
            <a:endParaRPr lang="ru-RU" sz="2000" dirty="0" smtClean="0">
              <a:solidFill>
                <a:srgbClr val="C8D927"/>
              </a:solidFill>
            </a:endParaRPr>
          </a:p>
          <a:p>
            <a:r>
              <a:rPr lang="ru-RU" sz="2000" b="1" dirty="0" smtClean="0">
                <a:solidFill>
                  <a:srgbClr val="C8D927"/>
                </a:solidFill>
              </a:rPr>
              <a:t>по</a:t>
            </a:r>
            <a:r>
              <a:rPr lang="ru-RU" sz="2000" b="1" dirty="0">
                <a:solidFill>
                  <a:srgbClr val="C8D927"/>
                </a:solidFill>
              </a:rPr>
              <a:t> работе с секциями</a:t>
            </a:r>
            <a:r>
              <a:rPr lang="ru-RU" sz="2000" dirty="0">
                <a:solidFill>
                  <a:srgbClr val="C8D927"/>
                </a:solidFill>
              </a:rPr>
              <a:t> </a:t>
            </a:r>
            <a:r>
              <a:rPr lang="ru-RU" sz="2000" b="1" dirty="0">
                <a:solidFill>
                  <a:srgbClr val="C8D927"/>
                </a:solidFill>
              </a:rPr>
              <a:t> </a:t>
            </a:r>
            <a:r>
              <a:rPr lang="ru-RU" sz="2000" b="1" dirty="0" smtClean="0">
                <a:solidFill>
                  <a:srgbClr val="C8D927"/>
                </a:solidFill>
              </a:rPr>
              <a:t> </a:t>
            </a:r>
            <a:r>
              <a:rPr lang="ru-RU" sz="2000" b="1" i="1" dirty="0" smtClean="0">
                <a:solidFill>
                  <a:srgbClr val="C8D927"/>
                </a:solidFill>
              </a:rPr>
              <a:t>Павличенко </a:t>
            </a:r>
            <a:r>
              <a:rPr lang="ru-RU" sz="2000" b="1" i="1" dirty="0">
                <a:solidFill>
                  <a:srgbClr val="C8D927"/>
                </a:solidFill>
              </a:rPr>
              <a:t>Алексей </a:t>
            </a:r>
            <a:endParaRPr lang="ru-RU" sz="2000" i="1" dirty="0">
              <a:solidFill>
                <a:srgbClr val="C8D927"/>
              </a:solidFill>
            </a:endParaRPr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1495711" y="3807001"/>
            <a:ext cx="5954955" cy="792088"/>
          </a:xfrm>
          <a:prstGeom prst="leftRightArrow">
            <a:avLst>
              <a:gd name="adj1" fmla="val 99042"/>
              <a:gd name="adj2" fmla="val 25622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C000"/>
                </a:solidFill>
              </a:rPr>
              <a:t>                           Заместители </a:t>
            </a:r>
            <a:r>
              <a:rPr lang="ru-RU" b="1" dirty="0">
                <a:solidFill>
                  <a:srgbClr val="FFC000"/>
                </a:solidFill>
              </a:rPr>
              <a:t>председателя </a:t>
            </a:r>
            <a:endParaRPr lang="ru-RU" b="1" dirty="0" smtClean="0">
              <a:solidFill>
                <a:srgbClr val="FFC000"/>
              </a:solidFill>
            </a:endParaRPr>
          </a:p>
          <a:p>
            <a:r>
              <a:rPr lang="ru-RU" b="1" dirty="0">
                <a:solidFill>
                  <a:srgbClr val="FFC000"/>
                </a:solidFill>
              </a:rPr>
              <a:t> </a:t>
            </a:r>
            <a:r>
              <a:rPr lang="ru-RU" b="1" dirty="0" smtClean="0">
                <a:solidFill>
                  <a:srgbClr val="FFC000"/>
                </a:solidFill>
              </a:rPr>
              <a:t>                            по</a:t>
            </a:r>
            <a:r>
              <a:rPr lang="ru-RU" b="1" dirty="0">
                <a:solidFill>
                  <a:srgbClr val="FFC000"/>
                </a:solidFill>
              </a:rPr>
              <a:t> работе с отделениями</a:t>
            </a:r>
            <a:r>
              <a:rPr lang="ru-RU" dirty="0">
                <a:solidFill>
                  <a:srgbClr val="FFC000"/>
                </a:solidFill>
              </a:rPr>
              <a:t> </a:t>
            </a:r>
          </a:p>
          <a:p>
            <a:r>
              <a:rPr lang="ru-RU" b="1" i="1" dirty="0" smtClean="0">
                <a:solidFill>
                  <a:srgbClr val="FFC000"/>
                </a:solidFill>
              </a:rPr>
              <a:t>    Павел </a:t>
            </a:r>
            <a:r>
              <a:rPr lang="ru-RU" b="1" i="1" dirty="0" err="1" smtClean="0">
                <a:solidFill>
                  <a:srgbClr val="FFC000"/>
                </a:solidFill>
              </a:rPr>
              <a:t>Бомов</a:t>
            </a:r>
            <a:r>
              <a:rPr lang="ru-RU" b="1" dirty="0" smtClean="0">
                <a:solidFill>
                  <a:srgbClr val="FFC000"/>
                </a:solidFill>
              </a:rPr>
              <a:t>                         </a:t>
            </a:r>
            <a:r>
              <a:rPr lang="ru-RU" b="1" i="1" dirty="0" smtClean="0">
                <a:solidFill>
                  <a:srgbClr val="FFC000"/>
                </a:solidFill>
              </a:rPr>
              <a:t>Анастасия </a:t>
            </a:r>
            <a:r>
              <a:rPr lang="ru-RU" b="1" i="1" dirty="0">
                <a:solidFill>
                  <a:srgbClr val="FFC000"/>
                </a:solidFill>
              </a:rPr>
              <a:t>Золотова</a:t>
            </a:r>
            <a:endParaRPr lang="ru-RU" i="1" dirty="0">
              <a:solidFill>
                <a:srgbClr val="FFC000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29" y="3466109"/>
            <a:ext cx="951583" cy="14301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343" y="3509857"/>
            <a:ext cx="1006552" cy="1386377"/>
          </a:xfrm>
          <a:prstGeom prst="rect">
            <a:avLst/>
          </a:prstGeom>
        </p:spPr>
      </p:pic>
      <p:pic>
        <p:nvPicPr>
          <p:cNvPr id="5" name="Picture 5" descr="F:\Рабочий стол С\AUSTRALIA\Affiliation\Darya Smirnova 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0455"/>
            <a:ext cx="1162957" cy="169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289" y="1555727"/>
            <a:ext cx="1131211" cy="158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2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88840"/>
            <a:ext cx="6503146" cy="4248472"/>
          </a:xfrm>
        </p:spPr>
      </p:pic>
      <p:sp>
        <p:nvSpPr>
          <p:cNvPr id="7" name="Прямоугольник 6"/>
          <p:cNvSpPr/>
          <p:nvPr/>
        </p:nvSpPr>
        <p:spPr>
          <a:xfrm>
            <a:off x="137154" y="193171"/>
            <a:ext cx="4938902" cy="2515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-</a:t>
            </a:r>
          </a:p>
          <a:p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-   Отделение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СМУ НЦПЗ РАМН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-   Отделение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СМУ МНИИ психиатрии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-   Отделение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СМУ ГНЦ им. Сербского</a:t>
            </a:r>
          </a:p>
        </p:txBody>
      </p:sp>
      <p:sp>
        <p:nvSpPr>
          <p:cNvPr id="4097" name="Rectangle 1"/>
          <p:cNvSpPr>
            <a:spLocks/>
          </p:cNvSpPr>
          <p:nvPr/>
        </p:nvSpPr>
        <p:spPr bwMode="auto">
          <a:xfrm>
            <a:off x="0" y="6226503"/>
            <a:ext cx="5184577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700" b="1" dirty="0"/>
              <a:t>Председатель: Мария </a:t>
            </a:r>
            <a:r>
              <a:rPr lang="ru-RU" sz="2700" b="1" dirty="0" smtClean="0"/>
              <a:t>Орлова</a:t>
            </a:r>
            <a:endParaRPr lang="ru-RU" sz="2700" b="1" dirty="0"/>
          </a:p>
        </p:txBody>
      </p:sp>
      <p:pic>
        <p:nvPicPr>
          <p:cNvPr id="4098" name="Picture 2" descr="asse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2" r="6052"/>
          <a:stretch>
            <a:fillRect/>
          </a:stretch>
        </p:blipFill>
        <p:spPr bwMode="auto">
          <a:xfrm>
            <a:off x="82572" y="4103590"/>
            <a:ext cx="2110346" cy="212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230341" y="253926"/>
            <a:ext cx="4752528" cy="1444319"/>
            <a:chOff x="0" y="0"/>
            <a:chExt cx="510" cy="175"/>
          </a:xfrm>
        </p:grpSpPr>
        <p:pic>
          <p:nvPicPr>
            <p:cNvPr id="4100" name="Picture 4" descr="asset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0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" y="-7"/>
              <a:ext cx="53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5" name="Овал 14"/>
          <p:cNvSpPr/>
          <p:nvPr/>
        </p:nvSpPr>
        <p:spPr>
          <a:xfrm>
            <a:off x="7226130" y="473235"/>
            <a:ext cx="1440160" cy="745005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2008 (2013)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2566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Бар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30" y="4149078"/>
            <a:ext cx="1872208" cy="260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"/>
          <p:cNvSpPr>
            <a:spLocks/>
          </p:cNvSpPr>
          <p:nvPr/>
        </p:nvSpPr>
        <p:spPr bwMode="auto">
          <a:xfrm>
            <a:off x="1691680" y="5938608"/>
            <a:ext cx="6491599" cy="10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ru-RU" sz="2400" b="1" spc="100" dirty="0" smtClean="0">
                <a:solidFill>
                  <a:srgbClr val="FFFF99"/>
                </a:solidFill>
              </a:rPr>
              <a:t>Председатель:  Баранов  Алексей  </a:t>
            </a:r>
            <a:endParaRPr lang="ru-RU" sz="2400" b="1" spc="100" dirty="0">
              <a:solidFill>
                <a:srgbClr val="FFFF99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541905" y="900019"/>
            <a:ext cx="1300068" cy="54660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2008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668343" y="1994311"/>
            <a:ext cx="1294183" cy="43204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21 чел</a:t>
            </a:r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-23904" y="0"/>
            <a:ext cx="9143287" cy="897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Тамбовское  отделение</a:t>
            </a:r>
            <a:endParaRPr lang="ru-RU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13" name="Picture 41" descr="622454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29" y="1124744"/>
            <a:ext cx="4502769" cy="260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4" name="Picture 42" descr="136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933" y="3150297"/>
            <a:ext cx="4056012" cy="262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1" name="Picture 39" descr="tambov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401" y="2905259"/>
            <a:ext cx="793750" cy="9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97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266"/>
            <a:ext cx="4540493" cy="5565349"/>
          </a:xfrm>
        </p:spPr>
      </p:pic>
      <p:pic>
        <p:nvPicPr>
          <p:cNvPr id="860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31" y="3017761"/>
            <a:ext cx="4069056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"/>
          <p:cNvSpPr>
            <a:spLocks/>
          </p:cNvSpPr>
          <p:nvPr/>
        </p:nvSpPr>
        <p:spPr bwMode="auto">
          <a:xfrm>
            <a:off x="3995935" y="5919722"/>
            <a:ext cx="5126779" cy="96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400" b="1" dirty="0">
                <a:solidFill>
                  <a:srgbClr val="FFFF99"/>
                </a:solidFill>
              </a:rPr>
              <a:t>Председатель</a:t>
            </a:r>
            <a:r>
              <a:rPr lang="ru-RU" sz="2400" b="1" dirty="0" smtClean="0">
                <a:solidFill>
                  <a:srgbClr val="FFFF99"/>
                </a:solidFill>
              </a:rPr>
              <a:t>:  Измайлова Ольга</a:t>
            </a:r>
            <a:endParaRPr lang="ru-RU" sz="2400" b="1" dirty="0">
              <a:solidFill>
                <a:srgbClr val="FFFF99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308304" y="795634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2009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5737" y="5796"/>
            <a:ext cx="9158451" cy="758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Самарское  отделение</a:t>
            </a:r>
            <a:endParaRPr lang="ru-RU" sz="4000" b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409033" y="2061708"/>
            <a:ext cx="1294183" cy="43204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23 чел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87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7780"/>
            <a:ext cx="7905056" cy="70609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4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Нижегородское  отделение</a:t>
            </a:r>
          </a:p>
        </p:txBody>
      </p:sp>
      <p:pic>
        <p:nvPicPr>
          <p:cNvPr id="7" name="Picture 6" descr="Жиляев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06" y="4077072"/>
            <a:ext cx="1296785" cy="172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66" y="833870"/>
            <a:ext cx="4500290" cy="599805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32296" y="5690770"/>
            <a:ext cx="3175607" cy="1130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FFFF66"/>
                </a:solidFill>
              </a:rPr>
              <a:t>п</a:t>
            </a:r>
            <a:r>
              <a:rPr lang="ru-RU" sz="2400" b="1" dirty="0" smtClean="0">
                <a:solidFill>
                  <a:srgbClr val="FFFF66"/>
                </a:solidFill>
              </a:rPr>
              <a:t>редседатель : 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FFFF66"/>
                </a:solidFill>
              </a:rPr>
              <a:t>Жиляева Татьяна</a:t>
            </a:r>
            <a:endParaRPr lang="ru-RU" sz="2400" b="1" dirty="0">
              <a:solidFill>
                <a:srgbClr val="FFFF66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577715" y="1345131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2010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502564" y="2514569"/>
            <a:ext cx="1294183" cy="43204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30 чел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97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256" y="620688"/>
            <a:ext cx="489654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Томское  отделение</a:t>
            </a:r>
            <a:endParaRPr lang="ru-RU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043" y="404365"/>
            <a:ext cx="4240831" cy="565759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581128"/>
            <a:ext cx="1754934" cy="2049091"/>
          </a:xfrm>
        </p:spPr>
      </p:pic>
      <p:sp>
        <p:nvSpPr>
          <p:cNvPr id="7" name="Rectangle 1"/>
          <p:cNvSpPr>
            <a:spLocks/>
          </p:cNvSpPr>
          <p:nvPr/>
        </p:nvSpPr>
        <p:spPr bwMode="auto">
          <a:xfrm>
            <a:off x="1475656" y="6118299"/>
            <a:ext cx="5126779" cy="6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</a:rPr>
              <a:t>   Председатель:   Шмунк Елена</a:t>
            </a:r>
            <a:endParaRPr lang="ru-RU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15388" y="2708920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2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Пензенское отделение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200484"/>
            <a:ext cx="1872208" cy="253625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5756564" cy="4320480"/>
          </a:xfrm>
        </p:spPr>
      </p:pic>
      <p:sp>
        <p:nvSpPr>
          <p:cNvPr id="7" name="Овал 6"/>
          <p:cNvSpPr/>
          <p:nvPr/>
        </p:nvSpPr>
        <p:spPr>
          <a:xfrm>
            <a:off x="6660232" y="2276872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2010</a:t>
            </a:r>
            <a:endParaRPr lang="ru-RU" dirty="0"/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971600" y="6104444"/>
            <a:ext cx="6202736" cy="64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ru-RU" sz="2400" b="1" spc="100" dirty="0" smtClean="0">
                <a:solidFill>
                  <a:schemeClr val="bg1">
                    <a:lumMod val="85000"/>
                  </a:schemeClr>
                </a:solidFill>
              </a:rPr>
              <a:t>Председатель:  Прибытков Алексей  </a:t>
            </a:r>
            <a:endParaRPr lang="ru-RU" sz="2400" b="1" spc="1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1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" y="188640"/>
            <a:ext cx="9172841" cy="73546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Оренбургское</a:t>
            </a:r>
            <a:r>
              <a:rPr lang="ru-RU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отделение</a:t>
            </a:r>
            <a:endParaRPr lang="ru-RU" sz="48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85397" y="1595055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2010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099188" y="2476988"/>
            <a:ext cx="1294183" cy="43204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34 чел</a:t>
            </a:r>
            <a:endParaRPr lang="ru-RU" dirty="0"/>
          </a:p>
        </p:txBody>
      </p:sp>
      <p:sp>
        <p:nvSpPr>
          <p:cNvPr id="10" name="Rectangle 1"/>
          <p:cNvSpPr>
            <a:spLocks/>
          </p:cNvSpPr>
          <p:nvPr/>
        </p:nvSpPr>
        <p:spPr bwMode="auto">
          <a:xfrm>
            <a:off x="1039746" y="5823545"/>
            <a:ext cx="4644008" cy="10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0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ru-RU" sz="2400" b="1" spc="15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Председатель: </a:t>
            </a:r>
            <a:r>
              <a:rPr lang="ru-RU" sz="2400" b="1" spc="150" dirty="0" err="1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Бомов</a:t>
            </a:r>
            <a:r>
              <a:rPr lang="ru-RU" sz="2400" b="1" spc="150" dirty="0" smtClean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Павел </a:t>
            </a:r>
            <a:endParaRPr lang="ru-RU" sz="2400" b="1" spc="15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234"/>
            <a:ext cx="6588224" cy="4186473"/>
          </a:xfrm>
          <a:prstGeom prst="rect">
            <a:avLst/>
          </a:prstGeom>
        </p:spPr>
      </p:pic>
      <p:pic>
        <p:nvPicPr>
          <p:cNvPr id="2056" name="Picture 8" descr="Фото Бомов 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493982"/>
            <a:ext cx="3304697" cy="2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09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6549574" cy="17145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44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Ростовское отделение</a:t>
            </a:r>
            <a:endParaRPr lang="ru-RU" sz="44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1" name="Содержимое 3" descr="logotip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009" y="188640"/>
            <a:ext cx="1993746" cy="202449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6014329" cy="3465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706" y="4294406"/>
            <a:ext cx="1584176" cy="237864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7701889" y="2698525"/>
            <a:ext cx="1300068" cy="54660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2010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181422" y="3555781"/>
            <a:ext cx="1294183" cy="43204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61 чел</a:t>
            </a:r>
            <a:endParaRPr lang="ru-RU" dirty="0"/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83568" y="5733256"/>
            <a:ext cx="5616624" cy="70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0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rgbClr val="FF7C80"/>
                </a:solidFill>
              </a:rPr>
              <a:t>   </a:t>
            </a:r>
            <a:r>
              <a:rPr lang="ru-RU" sz="2400" b="1" spc="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Председатель: Золотова Анастасия</a:t>
            </a:r>
            <a:endParaRPr lang="ru-RU" sz="2400" b="1" spc="15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69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96" y="1080774"/>
            <a:ext cx="6198061" cy="48245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69"/>
            <a:ext cx="8388424" cy="93610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Санкт-Петербургское отделение</a:t>
            </a:r>
            <a:endParaRPr lang="ru-RU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1"/>
          <p:cNvSpPr>
            <a:spLocks/>
          </p:cNvSpPr>
          <p:nvPr/>
        </p:nvSpPr>
        <p:spPr bwMode="auto">
          <a:xfrm>
            <a:off x="3842761" y="5906767"/>
            <a:ext cx="5328592" cy="96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535762" lvl="2">
              <a:spcBef>
                <a:spcPts val="2953"/>
              </a:spcBef>
              <a:buSzPct val="100000"/>
            </a:pPr>
            <a:r>
              <a:rPr lang="ru-RU" sz="2700" dirty="0">
                <a:solidFill>
                  <a:srgbClr val="FFFF99"/>
                </a:solidFill>
              </a:rPr>
              <a:t>Председатель</a:t>
            </a:r>
            <a:r>
              <a:rPr lang="ru-RU" sz="2700" dirty="0" smtClean="0">
                <a:solidFill>
                  <a:srgbClr val="FFFF99"/>
                </a:solidFill>
              </a:rPr>
              <a:t>: Спикина Анна</a:t>
            </a:r>
            <a:endParaRPr lang="ru-RU" sz="2700" dirty="0">
              <a:solidFill>
                <a:srgbClr val="FFFF9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121" y="4235507"/>
            <a:ext cx="1876133" cy="1949167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6497192" y="1359085"/>
            <a:ext cx="1300068" cy="54660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2012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613820" y="2514569"/>
            <a:ext cx="1294183" cy="432048"/>
          </a:xfrm>
          <a:prstGeom prst="ellipse">
            <a:avLst/>
          </a:prstGeom>
          <a:solidFill>
            <a:srgbClr val="7EA26A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46 чел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58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6712"/>
            <a:ext cx="7530160" cy="4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63" y="114971"/>
            <a:ext cx="9143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Рязанское отделение</a:t>
            </a:r>
            <a:endParaRPr lang="ru-RU" sz="4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4741963"/>
            <a:ext cx="1909867" cy="213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7808792" y="1268760"/>
            <a:ext cx="1300068" cy="54660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2012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7853547" y="2132856"/>
            <a:ext cx="1294183" cy="43204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33 чел</a:t>
            </a:r>
            <a:endParaRPr lang="ru-RU" dirty="0"/>
          </a:p>
        </p:txBody>
      </p:sp>
      <p:sp>
        <p:nvSpPr>
          <p:cNvPr id="11" name="Rectangle 1"/>
          <p:cNvSpPr>
            <a:spLocks/>
          </p:cNvSpPr>
          <p:nvPr/>
        </p:nvSpPr>
        <p:spPr bwMode="auto">
          <a:xfrm>
            <a:off x="2331012" y="5844860"/>
            <a:ext cx="4752528" cy="10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0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2400" b="1" spc="15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Председатель: Федотов Илья</a:t>
            </a:r>
            <a:endParaRPr lang="ru-RU" sz="2400" b="1" spc="15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72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83" y="3789040"/>
            <a:ext cx="3424188" cy="18260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840" y="332656"/>
            <a:ext cx="4149160" cy="26369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67" y="4941168"/>
            <a:ext cx="1350577" cy="1700808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6516216" y="4155467"/>
            <a:ext cx="1300068" cy="546608"/>
          </a:xfrm>
          <a:prstGeom prst="ellipse">
            <a:avLst/>
          </a:prstGeom>
          <a:solidFill>
            <a:srgbClr val="92D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 2013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4978868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49A88"/>
                </a:solidFill>
              </a:rPr>
              <a:t>Казанское отделение</a:t>
            </a:r>
            <a:endParaRPr lang="ru-RU" b="1" dirty="0">
              <a:solidFill>
                <a:srgbClr val="F49A88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3078"/>
            <a:ext cx="2115312" cy="1408176"/>
          </a:xfrm>
          <a:prstGeom prst="rect">
            <a:avLst/>
          </a:prstGeom>
        </p:spPr>
      </p:pic>
      <p:sp>
        <p:nvSpPr>
          <p:cNvPr id="17" name="Rectangle 1"/>
          <p:cNvSpPr>
            <a:spLocks/>
          </p:cNvSpPr>
          <p:nvPr/>
        </p:nvSpPr>
        <p:spPr bwMode="auto">
          <a:xfrm>
            <a:off x="2104519" y="5778088"/>
            <a:ext cx="7056784" cy="103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7" tIns="35717" rIns="35717" bIns="35717" anchor="ctr"/>
          <a:lstStyle/>
          <a:p>
            <a:pPr marL="0" lvl="2">
              <a:spcBef>
                <a:spcPts val="2953"/>
              </a:spcBef>
              <a:buSzPct val="100000"/>
            </a:pPr>
            <a:r>
              <a:rPr lang="ru-RU" sz="2400" b="1" dirty="0" smtClean="0">
                <a:solidFill>
                  <a:srgbClr val="FF7C80"/>
                </a:solidFill>
              </a:rPr>
              <a:t>   </a:t>
            </a:r>
            <a:r>
              <a:rPr lang="ru-RU" sz="2400" b="1" spc="150" dirty="0" smtClean="0">
                <a:solidFill>
                  <a:srgbClr val="F49A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Председатель: </a:t>
            </a:r>
            <a:r>
              <a:rPr lang="ru-RU" sz="2400" b="1" spc="150" dirty="0" err="1" smtClean="0">
                <a:solidFill>
                  <a:srgbClr val="F49A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Зальмунин</a:t>
            </a:r>
            <a:r>
              <a:rPr lang="ru-RU" sz="2400" b="1" spc="150" dirty="0" smtClean="0">
                <a:solidFill>
                  <a:srgbClr val="F49A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Константин</a:t>
            </a:r>
            <a:endParaRPr lang="ru-RU" sz="2400" b="1" spc="150" dirty="0">
              <a:solidFill>
                <a:srgbClr val="F49A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209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1811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dirty="0" smtClean="0">
                <a:solidFill>
                  <a:schemeClr val="bg1"/>
                </a:solidFill>
              </a:rPr>
              <a:t>Средняя численность состава отделений – 20-25 человек. </a:t>
            </a:r>
          </a:p>
          <a:p>
            <a:pPr marL="609600" indent="-609600">
              <a:buFontTx/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r>
              <a:rPr lang="ru-RU" dirty="0" smtClean="0">
                <a:solidFill>
                  <a:schemeClr val="bg1"/>
                </a:solidFill>
              </a:rPr>
              <a:t>Основная форма работы в отделениях – заседания с обсуждением проблемных вопросов.</a:t>
            </a:r>
          </a:p>
        </p:txBody>
      </p:sp>
    </p:spTree>
    <p:extLst>
      <p:ext uri="{BB962C8B-B14F-4D97-AF65-F5344CB8AC3E}">
        <p14:creationId xmlns:p14="http://schemas.microsoft.com/office/powerpoint/2010/main" val="433124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7143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u="sng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ЗАСЕДАНИЙ </a:t>
            </a:r>
            <a:endParaRPr lang="ru-RU" u="sng" dirty="0">
              <a:solidFill>
                <a:srgbClr val="FFF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214438"/>
            <a:ext cx="8858250" cy="5643562"/>
          </a:xfrm>
        </p:spPr>
        <p:txBody>
          <a:bodyPr>
            <a:normAutofit fontScale="85000" lnSpcReduction="1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ru-RU" b="1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1-Организационный блок</a:t>
            </a:r>
            <a:r>
              <a:rPr lang="ru-RU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dirty="0" smtClean="0">
                <a:solidFill>
                  <a:srgbClr val="FFFF99"/>
                </a:solidFill>
                <a:latin typeface="+mj-lt"/>
              </a:rPr>
              <a:t>(обсуждение форм проведения заседаний, определение плана мероприятий и тем) </a:t>
            </a:r>
          </a:p>
          <a:p>
            <a:pPr>
              <a:buFont typeface="Wingdings 2" pitchFamily="18" charset="2"/>
              <a:buNone/>
              <a:defRPr/>
            </a:pPr>
            <a:endParaRPr lang="ru-RU" dirty="0" smtClean="0">
              <a:solidFill>
                <a:srgbClr val="FFFF99"/>
              </a:solidFill>
              <a:latin typeface="+mj-lt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b="1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2-Новостной блок </a:t>
            </a:r>
            <a:r>
              <a:rPr lang="ru-RU" dirty="0" smtClean="0">
                <a:solidFill>
                  <a:srgbClr val="FFFF99"/>
                </a:solidFill>
                <a:latin typeface="+mj-lt"/>
              </a:rPr>
              <a:t>(обзор событий в области психиатрии с акцентом на ориентированные на молодых специалистов, представление информации о предстоящих событиях, обсуждение возможностей публикаций, участия, информации о предстоящих конкурсах с участием молодых специалистов)</a:t>
            </a:r>
          </a:p>
          <a:p>
            <a:pPr>
              <a:buFont typeface="Wingdings 2" pitchFamily="18" charset="2"/>
              <a:buNone/>
              <a:defRPr/>
            </a:pPr>
            <a:endParaRPr lang="ru-RU" dirty="0" smtClean="0">
              <a:solidFill>
                <a:srgbClr val="FFFF99"/>
              </a:solidFill>
              <a:latin typeface="+mj-lt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b="1" u="sng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3- Информационный блок </a:t>
            </a:r>
            <a:r>
              <a:rPr lang="ru-RU" dirty="0" smtClean="0">
                <a:solidFill>
                  <a:srgbClr val="FFFF99"/>
                </a:solidFill>
                <a:latin typeface="+mj-lt"/>
              </a:rPr>
              <a:t>(сообщения на актуальные темы спланированы членами РО СМУ)</a:t>
            </a:r>
            <a:r>
              <a:rPr lang="ru-RU" dirty="0" smtClean="0">
                <a:solidFill>
                  <a:srgbClr val="FFFF99"/>
                </a:solidFill>
              </a:rPr>
              <a:t/>
            </a:r>
            <a:br>
              <a:rPr lang="ru-RU" dirty="0" smtClean="0">
                <a:solidFill>
                  <a:srgbClr val="FFFF99"/>
                </a:solidFill>
              </a:rPr>
            </a:br>
            <a:endParaRPr lang="ru-RU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0"/>
            <a:ext cx="8715375" cy="68580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 2" pitchFamily="18" charset="2"/>
              <a:buNone/>
              <a:defRPr/>
            </a:pPr>
            <a:r>
              <a:rPr lang="ru-RU" b="1" u="sng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СМУ</a:t>
            </a:r>
            <a:r>
              <a:rPr lang="ru-RU" b="1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и поддержка интереса к науке молодых специалистов;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-проведение мероприятий по расширению и углублению профессиональных знаний молодых специалистов,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-реализация центральных и организация внутренних научно-исследовательских проектов;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-обучение и помощь при проведении научного </a:t>
            </a: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исследования; </a:t>
            </a:r>
            <a:endParaRPr lang="ru-RU" dirty="0" smtClean="0">
              <a:solidFill>
                <a:srgbClr val="FFF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-стимуляция участия в конференциях, школах молодых ученых, программах обмена, </a:t>
            </a:r>
          </a:p>
          <a:p>
            <a:pPr algn="just"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F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-привлечение внимания врачей-психиатров и других специалистов к наиболее актуальным проблемам и перспективным направлениям в области психиатрической науки и выносить их на обсуждение общественности.</a:t>
            </a:r>
          </a:p>
          <a:p>
            <a:pPr>
              <a:buFont typeface="Wingdings 2" pitchFamily="18" charset="2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06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деятельности СМУ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752528"/>
          </a:xfrm>
        </p:spPr>
        <p:txBody>
          <a:bodyPr>
            <a:normAutofit/>
          </a:bodyPr>
          <a:lstStyle/>
          <a:p>
            <a:pPr marL="609600" indent="-609600" algn="ctr">
              <a:buFontTx/>
              <a:buAutoNum type="arabicPeriod"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Научная деятельность:</a:t>
            </a:r>
          </a:p>
          <a:p>
            <a:pPr marL="609600" indent="-609600">
              <a:buFontTx/>
              <a:buAutoNum type="arabicPeriod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/>
                </a:solidFill>
              </a:rPr>
              <a:t>Выполнение кандидатских и докторских диссертаций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ru-RU" dirty="0" smtClean="0">
                <a:solidFill>
                  <a:schemeClr val="bg1"/>
                </a:solidFill>
              </a:rPr>
              <a:t>Публикации монографий, статей, тезисов отечественных и зарубежных конференций</a:t>
            </a:r>
          </a:p>
          <a:p>
            <a:pPr marL="609600" indent="-609600">
              <a:buFontTx/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5745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927" y="332656"/>
            <a:ext cx="8229600" cy="6264696"/>
          </a:xfrm>
        </p:spPr>
        <p:txBody>
          <a:bodyPr>
            <a:normAutofit fontScale="85000" lnSpcReduction="10000"/>
          </a:bodyPr>
          <a:lstStyle/>
          <a:p>
            <a:pPr marL="609600" indent="-609600" algn="ctr">
              <a:buFontTx/>
              <a:buNone/>
            </a:pPr>
            <a:r>
              <a:rPr lang="ru-RU" sz="4600" b="1" dirty="0" smtClean="0">
                <a:solidFill>
                  <a:srgbClr val="F96F07"/>
                </a:solidFill>
              </a:rPr>
              <a:t>2. Организация научно-практических мероприятий</a:t>
            </a:r>
            <a:r>
              <a:rPr lang="ru-RU" b="1" dirty="0" smtClean="0">
                <a:solidFill>
                  <a:srgbClr val="F96F07"/>
                </a:solidFill>
              </a:rPr>
              <a:t>:</a:t>
            </a:r>
          </a:p>
          <a:p>
            <a:pPr marL="609600" indent="-609600" algn="ctr">
              <a:buFontTx/>
              <a:buNone/>
            </a:pPr>
            <a:endParaRPr lang="ru-RU" b="1" dirty="0" smtClean="0">
              <a:solidFill>
                <a:srgbClr val="F96F07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Организация конференции российского и регионального  уровня 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Организация конференций международного уровня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Проведение отдельных секций на конференциях</a:t>
            </a: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Участие в клинических разборах (от </a:t>
            </a:r>
            <a:r>
              <a:rPr lang="ru-RU" dirty="0" smtClean="0">
                <a:solidFill>
                  <a:schemeClr val="bg1"/>
                </a:solidFill>
              </a:rPr>
              <a:t>организации и подготовки </a:t>
            </a:r>
            <a:r>
              <a:rPr lang="ru-RU" dirty="0" smtClean="0">
                <a:solidFill>
                  <a:schemeClr val="bg1"/>
                </a:solidFill>
              </a:rPr>
              <a:t>до выступлений в обсуждении)</a:t>
            </a:r>
          </a:p>
        </p:txBody>
      </p:sp>
    </p:spTree>
    <p:extLst>
      <p:ext uri="{BB962C8B-B14F-4D97-AF65-F5344CB8AC3E}">
        <p14:creationId xmlns:p14="http://schemas.microsoft.com/office/powerpoint/2010/main" val="242696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404664"/>
            <a:ext cx="8229600" cy="6336704"/>
          </a:xfrm>
        </p:spPr>
        <p:txBody>
          <a:bodyPr>
            <a:normAutofit lnSpcReduction="10000"/>
          </a:bodyPr>
          <a:lstStyle/>
          <a:p>
            <a:pPr marL="609600" indent="-609600" algn="ctr">
              <a:buFontTx/>
              <a:buNone/>
            </a:pPr>
            <a:r>
              <a:rPr lang="ru-RU" b="1" dirty="0" smtClean="0">
                <a:solidFill>
                  <a:srgbClr val="C8D927"/>
                </a:solidFill>
              </a:rPr>
              <a:t>3. </a:t>
            </a:r>
            <a:r>
              <a:rPr lang="ru-RU" sz="3600" b="1" dirty="0" smtClean="0">
                <a:solidFill>
                  <a:srgbClr val="C8D9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учебно-методических мероприятий: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О</a:t>
            </a:r>
            <a:r>
              <a:rPr lang="ru-RU" dirty="0" smtClean="0">
                <a:solidFill>
                  <a:schemeClr val="bg1"/>
                </a:solidFill>
              </a:rPr>
              <a:t>бучающие </a:t>
            </a:r>
            <a:r>
              <a:rPr lang="ru-RU" dirty="0" smtClean="0">
                <a:solidFill>
                  <a:schemeClr val="bg1"/>
                </a:solidFill>
              </a:rPr>
              <a:t>семинары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Клинические разборы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К</a:t>
            </a:r>
            <a:r>
              <a:rPr lang="ru-RU" dirty="0" smtClean="0">
                <a:solidFill>
                  <a:schemeClr val="bg1"/>
                </a:solidFill>
              </a:rPr>
              <a:t>руглые столы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Кинолектории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 Тренинги</a:t>
            </a:r>
          </a:p>
        </p:txBody>
      </p:sp>
    </p:spTree>
    <p:extLst>
      <p:ext uri="{BB962C8B-B14F-4D97-AF65-F5344CB8AC3E}">
        <p14:creationId xmlns:p14="http://schemas.microsoft.com/office/powerpoint/2010/main" val="1457721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640"/>
            <a:ext cx="8229600" cy="6264549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3600" b="1" dirty="0" smtClean="0">
                <a:solidFill>
                  <a:srgbClr val="00B0F0"/>
                </a:solidFill>
              </a:rPr>
              <a:t>4. Общественная деятельность и международное сотрудничество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Участие </a:t>
            </a:r>
            <a:r>
              <a:rPr lang="ru-RU" dirty="0" smtClean="0">
                <a:solidFill>
                  <a:schemeClr val="bg1"/>
                </a:solidFill>
              </a:rPr>
              <a:t>в научных </a:t>
            </a:r>
            <a:r>
              <a:rPr lang="ru-RU" dirty="0" smtClean="0">
                <a:solidFill>
                  <a:schemeClr val="bg1"/>
                </a:solidFill>
              </a:rPr>
              <a:t>мероприятиях международного и Российского уровня (съезды, конгрессы, конференции) в качестве докладчиков и слушателей</a:t>
            </a:r>
          </a:p>
          <a:p>
            <a:pPr>
              <a:buFont typeface="Wingdings" pitchFamily="2" charset="2"/>
              <a:buChar char="§"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Взаимодействие с молодыми учеными других стран (программы обмена, взаимные визиты, совместное участие в обучающих и научных программах) – Израиль, Финляндия, Дания, Греция Казахстан. </a:t>
            </a:r>
          </a:p>
        </p:txBody>
      </p:sp>
    </p:spTree>
    <p:extLst>
      <p:ext uri="{BB962C8B-B14F-4D97-AF65-F5344CB8AC3E}">
        <p14:creationId xmlns:p14="http://schemas.microsoft.com/office/powerpoint/2010/main" val="389960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640"/>
            <a:ext cx="9144000" cy="6552728"/>
          </a:xfrm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4300" b="1" dirty="0" smtClean="0">
                <a:solidFill>
                  <a:schemeClr val="bg1">
                    <a:lumMod val="85000"/>
                  </a:schemeClr>
                </a:solidFill>
              </a:rPr>
              <a:t>5</a:t>
            </a:r>
            <a:r>
              <a:rPr lang="ru-RU" sz="43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Участие в образовательной и инновационной деятельности </a:t>
            </a:r>
            <a:r>
              <a:rPr lang="ru-RU" sz="4300" b="1" dirty="0">
                <a:solidFill>
                  <a:schemeClr val="bg1">
                    <a:lumMod val="85000"/>
                  </a:schemeClr>
                </a:solidFill>
              </a:rPr>
              <a:t>:</a:t>
            </a:r>
            <a:r>
              <a:rPr lang="ru-RU" sz="4300" b="1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bg1"/>
                </a:solidFill>
              </a:rPr>
              <a:t>выступления с лекциями в  других регионах России</a:t>
            </a:r>
          </a:p>
          <a:p>
            <a:pPr>
              <a:lnSpc>
                <a:spcPct val="90000"/>
              </a:lnSpc>
            </a:pPr>
            <a:r>
              <a:rPr lang="ru-RU" dirty="0" smtClean="0">
                <a:solidFill>
                  <a:schemeClr val="bg1"/>
                </a:solidFill>
              </a:rPr>
              <a:t> соискание грантов для научных исследований.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 smtClean="0">
                <a:solidFill>
                  <a:srgbClr val="FFFF99"/>
                </a:solidFill>
              </a:rPr>
              <a:t>6. </a:t>
            </a:r>
            <a:r>
              <a:rPr lang="ru-RU" sz="4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международных и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российских исследовательских проектах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dirty="0">
                <a:solidFill>
                  <a:srgbClr val="FFFF99"/>
                </a:solidFill>
              </a:rPr>
              <a:t>	</a:t>
            </a:r>
            <a:r>
              <a:rPr lang="ru-RU" sz="4800" b="1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en-US" dirty="0" smtClean="0">
                <a:solidFill>
                  <a:schemeClr val="bg1"/>
                </a:solidFill>
              </a:rPr>
              <a:t>IDEA </a:t>
            </a:r>
            <a:r>
              <a:rPr lang="ru-RU" dirty="0" smtClean="0">
                <a:solidFill>
                  <a:schemeClr val="bg1"/>
                </a:solidFill>
              </a:rPr>
              <a:t>под руководством Н. </a:t>
            </a:r>
            <a:r>
              <a:rPr lang="ru-RU" dirty="0" err="1" smtClean="0">
                <a:solidFill>
                  <a:schemeClr val="bg1"/>
                </a:solidFill>
              </a:rPr>
              <a:t>Сарториуса</a:t>
            </a:r>
            <a:r>
              <a:rPr lang="ru-RU" dirty="0" smtClean="0">
                <a:solidFill>
                  <a:schemeClr val="bg1"/>
                </a:solidFill>
              </a:rPr>
              <a:t>, когнитивные нарушения при тревожных и депрессивных расстройствах).</a:t>
            </a:r>
          </a:p>
        </p:txBody>
      </p:sp>
    </p:spTree>
    <p:extLst>
      <p:ext uri="{BB962C8B-B14F-4D97-AF65-F5344CB8AC3E}">
        <p14:creationId xmlns:p14="http://schemas.microsoft.com/office/powerpoint/2010/main" val="387063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2656"/>
            <a:ext cx="8229600" cy="6336704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000" b="1" dirty="0" smtClean="0">
                <a:solidFill>
                  <a:srgbClr val="9B85B5"/>
                </a:solidFill>
              </a:rPr>
              <a:t>8</a:t>
            </a:r>
            <a:r>
              <a:rPr lang="ru-RU" sz="4000" b="1" dirty="0" smtClean="0">
                <a:solidFill>
                  <a:srgbClr val="9B8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Популяризация психиатрии</a:t>
            </a:r>
          </a:p>
          <a:p>
            <a:pPr algn="ctr">
              <a:buFontTx/>
              <a:buNone/>
            </a:pPr>
            <a:endParaRPr lang="ru-RU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	Выступления и публикации в средствах массовой информации (интернет, газеты, телевидение)</a:t>
            </a: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bg1"/>
                </a:solidFill>
              </a:rPr>
              <a:t>	Сотрудничество, взаимодействие, организация совместных мероприятий с другими общественными организациями, </a:t>
            </a:r>
            <a:r>
              <a:rPr lang="ru-RU" dirty="0" smtClean="0">
                <a:solidFill>
                  <a:schemeClr val="bg1"/>
                </a:solidFill>
              </a:rPr>
              <a:t>фондами, совместные заседания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7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7016" y="1052736"/>
            <a:ext cx="8856984" cy="587727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3000" dirty="0" smtClean="0">
                <a:solidFill>
                  <a:schemeClr val="bg2">
                    <a:lumMod val="75000"/>
                  </a:schemeClr>
                </a:solidFill>
              </a:rPr>
              <a:t>Сложности </a:t>
            </a:r>
            <a:r>
              <a:rPr lang="ru-RU" sz="3000" dirty="0" smtClean="0">
                <a:solidFill>
                  <a:schemeClr val="bg2">
                    <a:lumMod val="75000"/>
                  </a:schemeClr>
                </a:solidFill>
              </a:rPr>
              <a:t>мотивировании  </a:t>
            </a:r>
            <a:r>
              <a:rPr lang="ru-RU" sz="3000" dirty="0" smtClean="0">
                <a:solidFill>
                  <a:schemeClr val="bg2">
                    <a:lumMod val="75000"/>
                  </a:schemeClr>
                </a:solidFill>
              </a:rPr>
              <a:t>и стимуляции молодых ученых к </a:t>
            </a:r>
            <a:r>
              <a:rPr lang="ru-RU" sz="3000" b="1" i="1" dirty="0" smtClean="0">
                <a:solidFill>
                  <a:schemeClr val="bg2">
                    <a:lumMod val="75000"/>
                  </a:schemeClr>
                </a:solidFill>
              </a:rPr>
              <a:t>активному</a:t>
            </a:r>
            <a:r>
              <a:rPr lang="ru-RU" sz="3000" dirty="0" smtClean="0">
                <a:solidFill>
                  <a:schemeClr val="bg2">
                    <a:lumMod val="75000"/>
                  </a:schemeClr>
                </a:solidFill>
              </a:rPr>
              <a:t> участию в мероприятиях СМУ (посещение заседаний, выступления, помощь в организации</a:t>
            </a:r>
            <a:r>
              <a:rPr lang="ru-RU" sz="3000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pPr eaLnBrk="1" hangingPunct="1">
              <a:lnSpc>
                <a:spcPct val="80000"/>
              </a:lnSpc>
            </a:pPr>
            <a:endParaRPr lang="ru-RU" sz="3000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ru-RU" sz="3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Отсутствия средств для участия в общероссийских и международных мероприятиях</a:t>
            </a:r>
            <a:r>
              <a:rPr lang="ru-RU" sz="2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3000" dirty="0" smtClean="0">
              <a:solidFill>
                <a:schemeClr val="bg2">
                  <a:lumMod val="75000"/>
                </a:schemeClr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3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Отсутствие финансирования на медицинские исследования</a:t>
            </a:r>
          </a:p>
          <a:p>
            <a:pPr eaLnBrk="1" hangingPunct="1">
              <a:lnSpc>
                <a:spcPct val="80000"/>
              </a:lnSpc>
            </a:pPr>
            <a:endParaRPr lang="ru-RU" sz="3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ru-RU" sz="3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Отсутствие </a:t>
            </a:r>
            <a:r>
              <a:rPr lang="ru-RU" sz="3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знаний иностранных языков</a:t>
            </a:r>
          </a:p>
          <a:p>
            <a:pPr>
              <a:lnSpc>
                <a:spcPct val="90000"/>
              </a:lnSpc>
            </a:pPr>
            <a:endParaRPr lang="ru-RU" sz="30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ru-RU" sz="30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Трудности привлечения молодых специалистов в науку</a:t>
            </a:r>
          </a:p>
          <a:p>
            <a:pPr>
              <a:lnSpc>
                <a:spcPct val="90000"/>
              </a:lnSpc>
            </a:pPr>
            <a:endParaRPr lang="ru-RU" sz="3000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3000" dirty="0" smtClean="0">
                <a:solidFill>
                  <a:schemeClr val="bg2"/>
                </a:solidFill>
              </a:rPr>
              <a:t>Отсутствие поддержки старших коллег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40490" y="260648"/>
            <a:ext cx="7677100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4400" u="sng" dirty="0" smtClean="0">
                <a:solidFill>
                  <a:srgbClr val="FFFF66"/>
                </a:solidFill>
                <a:latin typeface="Arial" charset="0"/>
              </a:rPr>
              <a:t>Основные проблемы:</a:t>
            </a:r>
            <a:endParaRPr lang="ru-RU" sz="4400" u="sng" dirty="0">
              <a:solidFill>
                <a:srgbClr val="FFFF66"/>
              </a:solidFill>
              <a:latin typeface="Arial" charset="0"/>
            </a:endParaRPr>
          </a:p>
          <a:p>
            <a:pPr eaLnBrk="1" hangingPunct="1"/>
            <a:endParaRPr lang="ru-RU" sz="4400" b="1" u="sng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34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124743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2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Мишени и пути совершенствования </a:t>
            </a:r>
            <a:br>
              <a:rPr lang="ru-RU" sz="32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</a:br>
            <a:r>
              <a:rPr lang="ru-RU" sz="32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деятельности СМУ  РОП</a:t>
            </a:r>
          </a:p>
        </p:txBody>
      </p:sp>
      <p:sp>
        <p:nvSpPr>
          <p:cNvPr id="23555" name="Rectangle 4" descr="Газетная бумага"/>
          <p:cNvSpPr>
            <a:spLocks noGrp="1" noChangeArrowheads="1"/>
          </p:cNvSpPr>
          <p:nvPr>
            <p:ph idx="1"/>
          </p:nvPr>
        </p:nvSpPr>
        <p:spPr>
          <a:xfrm>
            <a:off x="142875" y="980728"/>
            <a:ext cx="9001125" cy="5662960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  <a:defRPr/>
            </a:pP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заседания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разнообразить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темы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заседаний</a:t>
            </a:r>
            <a:endParaRPr lang="ru-RU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приглашать докладчиков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смежных 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специальностей</a:t>
            </a:r>
            <a:endParaRPr lang="ru-RU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выделять аспекты методологии науки на каждом заседании, объяснять сложные термины</a:t>
            </a:r>
            <a:endPara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сделать заседания интересными и полезными (постоянно выяснять интересующие темы по средствам опросов) </a:t>
            </a: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организовать тренинги социальной уверенности, ораторского мастерства и коллективной сплоченности</a:t>
            </a:r>
          </a:p>
          <a:p>
            <a:pPr marL="676275" eaLnBrk="1" hangingPunct="1">
              <a:defRPr/>
            </a:pP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проводить клинические разборы </a:t>
            </a:r>
          </a:p>
        </p:txBody>
      </p:sp>
    </p:spTree>
    <p:extLst>
      <p:ext uri="{BB962C8B-B14F-4D97-AF65-F5344CB8AC3E}">
        <p14:creationId xmlns:p14="http://schemas.microsoft.com/office/powerpoint/2010/main" val="38344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Образование</a:t>
            </a:r>
            <a:r>
              <a:rPr lang="ru-RU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33375" indent="0"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ввести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выступления с обзорами новостей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	российской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зарубежной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психиатрии</a:t>
            </a:r>
          </a:p>
          <a:p>
            <a:pPr marL="333375" indent="0"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стимулировать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мотивацию к изучению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английского языка </a:t>
            </a:r>
          </a:p>
          <a:p>
            <a:pPr marL="333375" indent="0"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практиковать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доклады и дискуссии на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английском языке</a:t>
            </a:r>
          </a:p>
          <a:p>
            <a:pPr marL="333375" indent="0">
              <a:buNone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Сотрудничество</a:t>
            </a:r>
            <a:r>
              <a:rPr lang="en-US" sz="4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90575" indent="-457200"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организовать исследовательские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проекты</a:t>
            </a:r>
          </a:p>
          <a:p>
            <a:pPr marL="790575" indent="-457200"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формировать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общероссийские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международные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контакты с организациями молодых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специалистов, другими организациями и фондами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128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9337" y="27856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FF66"/>
                </a:solidFill>
              </a:rPr>
              <a:t>Предложения (1):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564742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dirty="0" smtClean="0">
                <a:solidFill>
                  <a:srgbClr val="FFFF99"/>
                </a:solidFill>
              </a:rPr>
              <a:t>В рамках  системы непрерывного профессионального образования с рейтинговой системой </a:t>
            </a:r>
            <a:r>
              <a:rPr lang="ru-RU" dirty="0">
                <a:solidFill>
                  <a:srgbClr val="FFFF99"/>
                </a:solidFill>
              </a:rPr>
              <a:t> </a:t>
            </a:r>
            <a:r>
              <a:rPr lang="ru-RU" dirty="0" smtClean="0">
                <a:solidFill>
                  <a:srgbClr val="FFFF99"/>
                </a:solidFill>
              </a:rPr>
              <a:t>поощрять баллами  пропорционально активности  молодых психиатров занимающихся  научной и образовательной деятельности</a:t>
            </a:r>
          </a:p>
          <a:p>
            <a:pPr marL="0" indent="0" eaLnBrk="1" hangingPunct="1">
              <a:buNone/>
            </a:pPr>
            <a:endParaRPr lang="ru-RU" dirty="0" smtClean="0">
              <a:solidFill>
                <a:srgbClr val="FFFF99"/>
              </a:solidFill>
            </a:endParaRPr>
          </a:p>
          <a:p>
            <a:pPr eaLnBrk="1" hangingPunct="1"/>
            <a:r>
              <a:rPr lang="ru-RU" dirty="0" smtClean="0">
                <a:solidFill>
                  <a:srgbClr val="FFFF99"/>
                </a:solidFill>
              </a:rPr>
              <a:t>Ввести бальную оценку участия и активности членов СМУ в работе регионального отделения и учитывать при сертификации, получении категории и т.д.</a:t>
            </a:r>
          </a:p>
          <a:p>
            <a:pPr lvl="1"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21358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0" y="764704"/>
            <a:ext cx="8964488" cy="609329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FF99"/>
                </a:solidFill>
              </a:rPr>
              <a:t>Взаимодействие </a:t>
            </a:r>
            <a:r>
              <a:rPr lang="ru-RU" sz="2800" dirty="0">
                <a:solidFill>
                  <a:srgbClr val="FFFF99"/>
                </a:solidFill>
              </a:rPr>
              <a:t>с </a:t>
            </a:r>
            <a:r>
              <a:rPr lang="ru-RU" sz="2800" dirty="0" smtClean="0">
                <a:solidFill>
                  <a:srgbClr val="FFFF99"/>
                </a:solidFill>
              </a:rPr>
              <a:t>региональными отделениями Российского </a:t>
            </a:r>
            <a:r>
              <a:rPr lang="ru-RU" sz="2800" dirty="0">
                <a:solidFill>
                  <a:srgbClr val="FFFF99"/>
                </a:solidFill>
              </a:rPr>
              <a:t>общества психиатров и другими </a:t>
            </a:r>
            <a:r>
              <a:rPr lang="ru-RU" sz="2800" dirty="0" smtClean="0">
                <a:solidFill>
                  <a:srgbClr val="FFFF99"/>
                </a:solidFill>
              </a:rPr>
              <a:t>организациями </a:t>
            </a:r>
            <a:r>
              <a:rPr lang="ru-RU" sz="2800" dirty="0">
                <a:solidFill>
                  <a:srgbClr val="FFFF99"/>
                </a:solidFill>
              </a:rPr>
              <a:t>(</a:t>
            </a:r>
            <a:r>
              <a:rPr lang="ru-RU" sz="2800" dirty="0" smtClean="0">
                <a:solidFill>
                  <a:srgbClr val="FFFF99"/>
                </a:solidFill>
              </a:rPr>
              <a:t>совместная деятельность, совместные заседания, обмен опытом)</a:t>
            </a:r>
          </a:p>
          <a:p>
            <a:pPr>
              <a:lnSpc>
                <a:spcPct val="90000"/>
              </a:lnSpc>
            </a:pPr>
            <a:endParaRPr lang="ru-RU" sz="2800" dirty="0" smtClean="0">
              <a:solidFill>
                <a:srgbClr val="FFFF99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FFFF99"/>
                </a:solidFill>
              </a:rPr>
              <a:t>Не реже 1 раза в год  проводить мероприятия для членов СМУ РОП с целью более частого  взаимодействия членов СМУ и президиума</a:t>
            </a:r>
          </a:p>
          <a:p>
            <a:pPr>
              <a:lnSpc>
                <a:spcPct val="90000"/>
              </a:lnSpc>
            </a:pPr>
            <a:endParaRPr lang="ru-RU" sz="2800" dirty="0" smtClean="0">
              <a:solidFill>
                <a:srgbClr val="FFFF99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FFFF99"/>
                </a:solidFill>
              </a:rPr>
              <a:t>Участие </a:t>
            </a:r>
            <a:r>
              <a:rPr lang="ru-RU" sz="2800" dirty="0">
                <a:solidFill>
                  <a:srgbClr val="FFFF99"/>
                </a:solidFill>
              </a:rPr>
              <a:t>в работе секций СМУ </a:t>
            </a:r>
            <a:r>
              <a:rPr lang="ru-RU" sz="2800" dirty="0" smtClean="0">
                <a:solidFill>
                  <a:srgbClr val="FFFF99"/>
                </a:solidFill>
              </a:rPr>
              <a:t>РОП</a:t>
            </a:r>
          </a:p>
          <a:p>
            <a:pPr>
              <a:lnSpc>
                <a:spcPct val="90000"/>
              </a:lnSpc>
            </a:pPr>
            <a:endParaRPr lang="ru-RU" sz="2800" dirty="0" smtClean="0">
              <a:solidFill>
                <a:srgbClr val="FFFF99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FFFF99"/>
                </a:solidFill>
              </a:rPr>
              <a:t>Участие во всероссийских и международных научных и образовательных мероприятиях и проектах; поощрение рядовых исполнителей проектов</a:t>
            </a:r>
          </a:p>
          <a:p>
            <a:pPr>
              <a:lnSpc>
                <a:spcPct val="90000"/>
              </a:lnSpc>
            </a:pPr>
            <a:endParaRPr lang="ru-RU" sz="2700" dirty="0">
              <a:solidFill>
                <a:schemeClr val="bg2">
                  <a:lumMod val="75000"/>
                </a:schemeClr>
              </a:solidFill>
            </a:endParaRPr>
          </a:p>
          <a:p>
            <a:endParaRPr lang="ru-RU" sz="27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09337" y="2785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FF66"/>
                </a:solidFill>
              </a:rPr>
              <a:t>Предложения (2):</a:t>
            </a:r>
          </a:p>
        </p:txBody>
      </p:sp>
    </p:spTree>
    <p:extLst>
      <p:ext uri="{BB962C8B-B14F-4D97-AF65-F5344CB8AC3E}">
        <p14:creationId xmlns:p14="http://schemas.microsoft.com/office/powerpoint/2010/main" val="218649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-1" y="980728"/>
            <a:ext cx="909578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>
                <a:solidFill>
                  <a:srgbClr val="FFFF99"/>
                </a:solidFill>
                <a:latin typeface="+mj-lt"/>
              </a:rPr>
              <a:t>Активное включение докладов молодых ученых в программы конференций, съездов старшими </a:t>
            </a:r>
            <a:r>
              <a:rPr lang="ru-RU" sz="2800" dirty="0" smtClean="0">
                <a:solidFill>
                  <a:srgbClr val="FFFF99"/>
                </a:solidFill>
                <a:latin typeface="+mj-lt"/>
              </a:rPr>
              <a:t>коллегами</a:t>
            </a:r>
          </a:p>
          <a:p>
            <a:pPr marL="457200" indent="-457200">
              <a:buFont typeface="Arial" pitchFamily="34" charset="0"/>
              <a:buChar char="•"/>
            </a:pPr>
            <a:endParaRPr lang="ru-RU" sz="2800" dirty="0" smtClean="0">
              <a:solidFill>
                <a:srgbClr val="FFFF99"/>
              </a:solidFill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>
                <a:solidFill>
                  <a:srgbClr val="FFFF99"/>
                </a:solidFill>
                <a:latin typeface="+mj-lt"/>
              </a:rPr>
              <a:t> Организация секций, школ , конкурсов для молодых ученых в рамках каждой конференции Всероссийского уровня.</a:t>
            </a:r>
          </a:p>
          <a:p>
            <a:pPr marL="457200" indent="-457200" algn="just">
              <a:buFont typeface="Arial" pitchFamily="34" charset="0"/>
              <a:buChar char="•"/>
              <a:defRPr/>
            </a:pPr>
            <a:endParaRPr lang="ru-RU" sz="2800" dirty="0">
              <a:solidFill>
                <a:srgbClr val="FFFF99"/>
              </a:solidFill>
              <a:latin typeface="+mj-lt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rgbClr val="FFFF99"/>
                </a:solidFill>
                <a:latin typeface="+mj-lt"/>
              </a:rPr>
              <a:t>Проводить конкурсы, оценку работы региональных отделений, устраивать  соревнования между регионами (по критериям посещаемости мероприятий, их количества, участию в мероприятиях, организации конференций и </a:t>
            </a:r>
            <a:r>
              <a:rPr lang="ru-RU" sz="2800" dirty="0" err="1" smtClean="0">
                <a:solidFill>
                  <a:srgbClr val="FFFF99"/>
                </a:solidFill>
                <a:latin typeface="+mj-lt"/>
              </a:rPr>
              <a:t>тд</a:t>
            </a:r>
            <a:r>
              <a:rPr lang="ru-RU" sz="2800" dirty="0" smtClean="0">
                <a:solidFill>
                  <a:srgbClr val="FFFF99"/>
                </a:solidFill>
                <a:latin typeface="+mj-lt"/>
              </a:rPr>
              <a:t>) </a:t>
            </a:r>
            <a:endParaRPr lang="ru-RU" sz="2800" dirty="0">
              <a:solidFill>
                <a:srgbClr val="FFFF99"/>
              </a:solidFill>
              <a:latin typeface="+mj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9337" y="2785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FF66"/>
                </a:solidFill>
              </a:rPr>
              <a:t>Предложения (3):</a:t>
            </a:r>
          </a:p>
        </p:txBody>
      </p:sp>
    </p:spTree>
    <p:extLst>
      <p:ext uri="{BB962C8B-B14F-4D97-AF65-F5344CB8AC3E}">
        <p14:creationId xmlns:p14="http://schemas.microsoft.com/office/powerpoint/2010/main" val="113302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8206" y="0"/>
            <a:ext cx="9144000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C000"/>
                </a:solidFill>
              </a:rPr>
              <a:t>Приоритетными направлениями в работе совета являются</a:t>
            </a:r>
            <a:r>
              <a:rPr lang="ru-RU" sz="4400" b="1" dirty="0" smtClean="0">
                <a:solidFill>
                  <a:srgbClr val="FFC000"/>
                </a:solidFill>
              </a:rPr>
              <a:t>:</a:t>
            </a:r>
          </a:p>
          <a:p>
            <a:endParaRPr lang="ru-RU" sz="4400" dirty="0">
              <a:solidFill>
                <a:srgbClr val="FFC000"/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800" dirty="0">
                <a:solidFill>
                  <a:srgbClr val="FFFF99"/>
                </a:solidFill>
              </a:rPr>
              <a:t>Развитие и поддержка интереса к науке и исследовательской активности молодых специалистов в области </a:t>
            </a:r>
            <a:r>
              <a:rPr lang="ru-RU" sz="2800" dirty="0" smtClean="0">
                <a:solidFill>
                  <a:srgbClr val="FFFF99"/>
                </a:solidFill>
              </a:rPr>
              <a:t>психиатрии</a:t>
            </a:r>
            <a:endParaRPr lang="ru-RU" sz="2800" dirty="0">
              <a:solidFill>
                <a:srgbClr val="FFFF99"/>
              </a:solidFill>
            </a:endParaRPr>
          </a:p>
          <a:p>
            <a:pPr lvl="0"/>
            <a:r>
              <a:rPr lang="ru-RU" sz="2800" dirty="0" smtClean="0">
                <a:solidFill>
                  <a:srgbClr val="FFFF99"/>
                </a:solidFill>
              </a:rPr>
              <a:t> </a:t>
            </a:r>
            <a:endParaRPr lang="ru-RU" sz="2800" dirty="0">
              <a:solidFill>
                <a:srgbClr val="FFFF99"/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800" dirty="0">
                <a:solidFill>
                  <a:srgbClr val="FFFF99"/>
                </a:solidFill>
              </a:rPr>
              <a:t>Непрерывное образование и помощь при написании тезисов, статей, создания грамотных презентаций, планирования </a:t>
            </a:r>
            <a:r>
              <a:rPr lang="ru-RU" sz="2800" dirty="0" smtClean="0">
                <a:solidFill>
                  <a:srgbClr val="FFFF99"/>
                </a:solidFill>
              </a:rPr>
              <a:t>выступлений</a:t>
            </a:r>
            <a:endParaRPr lang="ru-RU" sz="2800" dirty="0">
              <a:solidFill>
                <a:srgbClr val="FFFF99"/>
              </a:solidFill>
            </a:endParaRPr>
          </a:p>
          <a:p>
            <a:pPr lvl="0"/>
            <a:endParaRPr lang="ru-RU" sz="2800" dirty="0">
              <a:solidFill>
                <a:srgbClr val="FFFF99"/>
              </a:solidFill>
            </a:endParaRP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800" dirty="0">
                <a:solidFill>
                  <a:srgbClr val="FFFF99"/>
                </a:solidFill>
              </a:rPr>
              <a:t>Поддержка и продвижение членов отделения для участия в конференциях, школах молодых ученых, программах обмена в России и </a:t>
            </a:r>
            <a:r>
              <a:rPr lang="ru-RU" sz="2800" dirty="0" smtClean="0">
                <a:solidFill>
                  <a:srgbClr val="FFFF99"/>
                </a:solidFill>
              </a:rPr>
              <a:t>за рубежом.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35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712968" cy="6237312"/>
          </a:xfrm>
        </p:spPr>
        <p:txBody>
          <a:bodyPr>
            <a:normAutofit fontScale="55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внимание.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S VTCorona Cyr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u-RU" sz="28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S VTCorona Cyr" pitchFamily="18" charset="0"/>
            </a:endParaRPr>
          </a:p>
          <a:p>
            <a:pPr marL="274320" indent="-274320" algn="ctr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докладчик:</a:t>
            </a:r>
          </a:p>
          <a:p>
            <a:pPr marL="0" indent="0" algn="ctr">
              <a:buNone/>
            </a:pPr>
            <a:r>
              <a:rPr lang="ru-RU" sz="5100" b="1" dirty="0" smtClean="0">
                <a:solidFill>
                  <a:srgbClr val="FFC000"/>
                </a:solidFill>
              </a:rPr>
              <a:t>Заместители председателя по работе с  региональными отделениями СМУ РОП</a:t>
            </a:r>
          </a:p>
          <a:p>
            <a:pPr marL="0" indent="0" algn="ctr">
              <a:buNone/>
            </a:pP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Председатель Ростовского отделения </a:t>
            </a:r>
            <a:r>
              <a:rPr lang="ru-RU" sz="5100" b="1" dirty="0" smtClean="0">
                <a:solidFill>
                  <a:srgbClr val="FFC000"/>
                </a:solidFill>
              </a:rPr>
              <a:t>СМУ РОП</a:t>
            </a:r>
          </a:p>
          <a:p>
            <a:pPr marL="0" indent="0" algn="ctr">
              <a:buNone/>
            </a:pPr>
            <a:r>
              <a:rPr lang="ru-RU" sz="5100" b="1" dirty="0" smtClean="0">
                <a:solidFill>
                  <a:srgbClr val="FFC000"/>
                </a:solidFill>
              </a:rPr>
              <a:t>Ассистент каф</a:t>
            </a:r>
            <a:r>
              <a:rPr lang="en-US" sz="5100" b="1" dirty="0" smtClean="0">
                <a:solidFill>
                  <a:srgbClr val="FFC000"/>
                </a:solidFill>
              </a:rPr>
              <a:t>t</a:t>
            </a:r>
            <a:r>
              <a:rPr lang="ru-RU" sz="5100" b="1" dirty="0" err="1" smtClean="0">
                <a:solidFill>
                  <a:srgbClr val="FFC000"/>
                </a:solidFill>
              </a:rPr>
              <a:t>дры</a:t>
            </a:r>
            <a:r>
              <a:rPr lang="ru-RU" sz="5100" b="1" dirty="0" smtClean="0">
                <a:solidFill>
                  <a:srgbClr val="FFC000"/>
                </a:solidFill>
              </a:rPr>
              <a:t> психиатрии </a:t>
            </a:r>
            <a:r>
              <a:rPr lang="ru-RU" sz="5100" b="1" dirty="0" err="1" smtClean="0">
                <a:solidFill>
                  <a:srgbClr val="FFC000"/>
                </a:solidFill>
              </a:rPr>
              <a:t>РостГМУ</a:t>
            </a:r>
            <a:endParaRPr lang="en-US" sz="5100" b="1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endParaRPr lang="ru-RU" sz="5100" b="1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К.м.н</a:t>
            </a:r>
            <a:r>
              <a:rPr lang="ru-RU" sz="6500" b="1" i="1" dirty="0" smtClean="0">
                <a:solidFill>
                  <a:srgbClr val="FFC000"/>
                </a:solidFill>
                <a:latin typeface="+mj-lt"/>
              </a:rPr>
              <a:t>.      Золотова Анастасия Николаевна</a:t>
            </a:r>
            <a:endParaRPr lang="en-US" sz="6500" b="1" i="1" dirty="0" smtClean="0">
              <a:solidFill>
                <a:srgbClr val="FFC00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5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</a:t>
            </a: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Ростов-на-Дону</a:t>
            </a:r>
          </a:p>
          <a:p>
            <a:pPr marL="274320" indent="-274320" algn="ctr" eaLnBrk="1" fontAlgn="auto" hangingPunct="1">
              <a:lnSpc>
                <a:spcPct val="17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Тел. </a:t>
            </a:r>
            <a:r>
              <a:rPr lang="ru-RU" sz="5100" b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+7 928 9060294                       </a:t>
            </a:r>
            <a:r>
              <a:rPr lang="en-US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E-mail</a:t>
            </a:r>
            <a:r>
              <a:rPr lang="ru-RU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en-US" sz="5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cehhin@mail.ru</a:t>
            </a:r>
            <a:endParaRPr lang="ru-RU" sz="51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8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1769</TotalTime>
  <Words>903</Words>
  <Application>Microsoft Office PowerPoint</Application>
  <PresentationFormat>Экран (4:3)</PresentationFormat>
  <Paragraphs>197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Золотова А.Н.  (Ростов-на-Дону),  Бомов П.О.  (Оренбург),   Орлова М.А.  (Москва),   Федотов И.А.  (Рязань),   СпикинаА.А (Санкт-Петербург),    Измайлова О.В.  (Самара),   ЖиляеваТ.Н. (Н.Новгород),   Шмунк Е.Г.  (Томск),   Зальмунин К.Ю.  (Казань) </vt:lpstr>
      <vt:lpstr>МОЛОДОЙ СПЕЦИАЛИСТ  И….</vt:lpstr>
      <vt:lpstr>Некоторые возможные пути развития молодого специалиста: </vt:lpstr>
      <vt:lpstr>  структура  СМУ РОП </vt:lpstr>
      <vt:lpstr>Презентация PowerPoint</vt:lpstr>
      <vt:lpstr>Презентация PowerPoint</vt:lpstr>
      <vt:lpstr>Презентация PowerPoint</vt:lpstr>
      <vt:lpstr>    Нижегородское  отделение</vt:lpstr>
      <vt:lpstr>Томское  отделение</vt:lpstr>
      <vt:lpstr>Пензенское отделение</vt:lpstr>
      <vt:lpstr>Оренбургское отделение</vt:lpstr>
      <vt:lpstr>Ростовское отделение</vt:lpstr>
      <vt:lpstr>Санкт-Петербургское отделение</vt:lpstr>
      <vt:lpstr>Презентация PowerPoint</vt:lpstr>
      <vt:lpstr>Казанское отделение</vt:lpstr>
      <vt:lpstr>Презентация PowerPoint</vt:lpstr>
      <vt:lpstr>ПЛАН ЗАСЕДАНИЙ </vt:lpstr>
      <vt:lpstr>Презентация PowerPoint</vt:lpstr>
      <vt:lpstr>Направления деятельности СМУ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Мишени и пути совершенствования  деятельности СМУ  РОП</vt:lpstr>
      <vt:lpstr>Презентация PowerPoint</vt:lpstr>
      <vt:lpstr>Предложения (1):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 Золотова А.Н. (Ростов-на-Дону), Бомов П.О. (Оренбург), Орлова М.А. (Москва), Федотов И.А. (Рязань), Спикина А.А. (Санкт-Петербург),  Измайлова О.В. (Самара), Жиляева Т.Н. (Нижний Новгород), Шмунк Е.Г. (Томск), Зальмунин К.Ю. (Казань)  Мотивация начинающих карьеру специалистов к профессиональному развитию: функционирование региональных отделений СМУ РОП 20 мин.(выступает Золотова А.Н.) </dc:title>
  <dc:creator>Золотова Настя</dc:creator>
  <cp:lastModifiedBy>Золотова Настя</cp:lastModifiedBy>
  <cp:revision>58</cp:revision>
  <dcterms:created xsi:type="dcterms:W3CDTF">2013-09-16T09:50:39Z</dcterms:created>
  <dcterms:modified xsi:type="dcterms:W3CDTF">2013-09-19T22:06:51Z</dcterms:modified>
</cp:coreProperties>
</file>