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9" r:id="rId2"/>
    <p:sldId id="260" r:id="rId3"/>
    <p:sldId id="262" r:id="rId4"/>
    <p:sldId id="264" r:id="rId5"/>
    <p:sldId id="265" r:id="rId6"/>
    <p:sldId id="268" r:id="rId7"/>
    <p:sldId id="269" r:id="rId8"/>
    <p:sldId id="270" r:id="rId9"/>
    <p:sldId id="271" r:id="rId10"/>
    <p:sldId id="275" r:id="rId11"/>
    <p:sldId id="273" r:id="rId12"/>
    <p:sldId id="279" r:id="rId13"/>
    <p:sldId id="276" r:id="rId14"/>
    <p:sldId id="280" r:id="rId15"/>
    <p:sldId id="277" r:id="rId16"/>
    <p:sldId id="282" r:id="rId17"/>
    <p:sldId id="281" r:id="rId18"/>
    <p:sldId id="283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309" r:id="rId29"/>
    <p:sldId id="311" r:id="rId30"/>
    <p:sldId id="310" r:id="rId31"/>
    <p:sldId id="285" r:id="rId32"/>
    <p:sldId id="296" r:id="rId33"/>
    <p:sldId id="297" r:id="rId34"/>
    <p:sldId id="298" r:id="rId35"/>
    <p:sldId id="299" r:id="rId36"/>
    <p:sldId id="300" r:id="rId37"/>
    <p:sldId id="302" r:id="rId38"/>
    <p:sldId id="301" r:id="rId39"/>
    <p:sldId id="303" r:id="rId40"/>
    <p:sldId id="304" r:id="rId41"/>
    <p:sldId id="305" r:id="rId42"/>
    <p:sldId id="312" r:id="rId43"/>
    <p:sldId id="313" r:id="rId44"/>
    <p:sldId id="314" r:id="rId45"/>
    <p:sldId id="308" r:id="rId46"/>
    <p:sldId id="307" r:id="rId47"/>
    <p:sldId id="306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37" autoAdjust="0"/>
  </p:normalViewPr>
  <p:slideViewPr>
    <p:cSldViewPr>
      <p:cViewPr>
        <p:scale>
          <a:sx n="60" d="100"/>
          <a:sy n="60" d="100"/>
        </p:scale>
        <p:origin x="-1842" y="-6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72724-A376-46BF-B28A-0ECFC0070A1F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DB82D-A8EC-4F3A-A985-A04BE9A2A8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3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6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10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12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14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725DF9-9E4E-43F9-A325-15C7C8F3B305}" type="slidenum">
              <a:rPr lang="ru-RU"/>
              <a:pPr/>
              <a:t>16</a:t>
            </a:fld>
            <a:endParaRPr lang="ru-RU"/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Разработаны все необходимые документы для проведения</a:t>
            </a:r>
            <a:r>
              <a:rPr lang="ru-RU" baseline="0" dirty="0" smtClean="0"/>
              <a:t> исследований – клинические протоколы, индивидуальные карты пациентов, информированные согласия и батарея тестов для оценки когнитивных особенностей. </a:t>
            </a:r>
            <a:r>
              <a:rPr lang="ru-RU" dirty="0" smtClean="0"/>
              <a:t>Руководителем</a:t>
            </a:r>
            <a:r>
              <a:rPr lang="ru-RU" baseline="0" dirty="0" smtClean="0"/>
              <a:t> секции пройден курс обучения и получены сертификаты </a:t>
            </a:r>
            <a:r>
              <a:rPr lang="en-US" baseline="0" dirty="0" smtClean="0"/>
              <a:t>GCP</a:t>
            </a:r>
            <a:r>
              <a:rPr lang="ru-RU" baseline="0" dirty="0" smtClean="0"/>
              <a:t>. В Первом медицинском университете утверждены все документы исследований во внутреннем ЛЭК. Для получения разрешения на проведение </a:t>
            </a:r>
            <a:r>
              <a:rPr lang="ru-RU" baseline="0" dirty="0" err="1" smtClean="0"/>
              <a:t>мультицентровых</a:t>
            </a:r>
            <a:r>
              <a:rPr lang="ru-RU" baseline="0" dirty="0" smtClean="0"/>
              <a:t> исследований, все необходимые документы переданы на утверждение </a:t>
            </a:r>
            <a:r>
              <a:rPr lang="ru-RU" dirty="0" smtClean="0"/>
              <a:t>в ЛЭК</a:t>
            </a:r>
            <a:r>
              <a:rPr lang="ru-RU" baseline="0" dirty="0" smtClean="0"/>
              <a:t> РОП института имени Бехтерева.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9731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4C830-4A7E-4ED9-B438-86A1D6E820AC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A38DF-BDF2-48CB-AFDD-25C898C29E6C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45</a:t>
            </a:fld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DB82D-A8EC-4F3A-A985-A04BE9A2A814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36321" y="388841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44481" y="1696499"/>
            <a:ext cx="3756960" cy="1955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39680" y="1696499"/>
            <a:ext cx="3758400" cy="1955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744481" y="3790478"/>
            <a:ext cx="3756960" cy="19571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39680" y="3790478"/>
            <a:ext cx="3758400" cy="19571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>
          <a:xfrm>
            <a:off x="312624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>
          <a:xfrm>
            <a:off x="6554880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AFF99279-FF61-4FA6-8FA0-07CB9EC9F84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31711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panet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cognitive-rdd@googlegroups.com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ognitive-anxiety@googlegroups.com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142876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Модернизация деятельности Секций СМУ РОП (отчет о работе, мультицентровые научные проекты)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535782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6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Павличенко А.В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3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Кузнецова-Морева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Е.А., </a:t>
            </a:r>
            <a:r>
              <a:rPr lang="ru-RU" sz="23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Шаменов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Р.А., </a:t>
            </a:r>
            <a:r>
              <a:rPr lang="ru-RU" sz="23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Парпара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М.А.,Карпенко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О.А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sz="23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Спикина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А.А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Резников 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М.К</a:t>
            </a:r>
            <a:r>
              <a:rPr lang="ru-RU" sz="23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Мартынихин И.А.  </a:t>
            </a:r>
            <a:endParaRPr lang="ru-RU" sz="2300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Общероссийская конференция «Трансляционная медицина- инновационный путь развития современной психиатрии»</a:t>
            </a:r>
          </a:p>
          <a:p>
            <a:pPr algn="ctr">
              <a:buNone/>
            </a:pPr>
            <a:endParaRPr lang="ru-R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САМАРА, 20 СЕНТЯБРЯ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57158" y="5286388"/>
            <a:ext cx="1257300" cy="1052512"/>
          </a:xfrm>
          <a:prstGeom prst="rect">
            <a:avLst/>
          </a:prstGeom>
          <a:solidFill>
            <a:schemeClr val="bg2">
              <a:lumMod val="25000"/>
              <a:alpha val="46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2">
                <a:lumMod val="25000"/>
              </a:scheme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6357958"/>
            <a:ext cx="1214446" cy="357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СМУ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РОП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4911741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Краткий отчет о работе секций СМУ РОП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 исследовательские проекты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 научные исследования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</a:p>
          <a:p>
            <a:pPr>
              <a:buFontTx/>
              <a:buChar char="-"/>
            </a:pPr>
            <a:endParaRPr lang="ru-RU" dirty="0" smtClean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14282" y="214290"/>
            <a:ext cx="8786874" cy="928694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6" charset="0"/>
                <a:cs typeface="Times New Roman" pitchFamily="16" charset="0"/>
              </a:rPr>
              <a:t>Секция по научным проектам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Елена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Кузнецова-Морева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71200" y="3929066"/>
            <a:ext cx="4440139" cy="271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Ринат 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Шаменов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должность заместителя</a:t>
            </a:r>
          </a:p>
          <a:p>
            <a:pPr>
              <a:spcAft>
                <a:spcPts val="1509"/>
              </a:spcAft>
              <a:buSzPct val="450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114042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Арсений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Простяков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заместителя</a:t>
            </a:r>
            <a:endParaRPr lang="ru-RU" sz="2000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9840" y="1573139"/>
            <a:ext cx="15240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3840" y="3980090"/>
            <a:ext cx="1854485" cy="177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1\Pictures\фото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2330" y="3929066"/>
            <a:ext cx="1643074" cy="18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Секция по научным проектам (2)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542928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1) 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Международное исследование под руководством профессора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N.Sartorius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Швейцария)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STUDY DEBRIEFING PATIENTS ON LEAVING MENTAL HOSPITAL AFTER INPATIENT TREATMENT 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(анонимный опрос пациентов о лечении при выписке из стационара)»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«КОГНИТИВНЫЕ НАРУШЕНИЯ У ПАЦИЕНТОВ С ДЕПРЕССИВНЫМИ РАССТРОЙСТВАМИ НА СТАДИИ РЕМИССИИ»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«КОГНИТИВНЫЕ НАРУШЕНИЯ У ПАЦИЕНТОВ С ТРЕВОЖНЫМИ И ТРЕВОЖНО-ФОБИЧЕСКИМИ РАССТРОЙСТВАМИ В ОСТРЫЙ ПЕРИОД И НА СТАДИИ РЕМИССИИ»</a:t>
            </a:r>
          </a:p>
          <a:p>
            <a:pPr lvl="0">
              <a:buNone/>
            </a:pP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Секция по научным проектам (3)</a:t>
            </a:r>
            <a:endParaRPr lang="ru-RU" sz="4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643998" cy="5143536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1) СИНДРОМ ЭМОЦИОНАЛЬНОГО ВЫГОРАНИЯ У СПЕЦИАЛИСТОВ В ОБЛАСТИ ПСИХИЧЕСКОГО ЗДОРОВЬЯ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Международное исследование под руководством профессора 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A.Jablensky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(Австралия)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“DIAGNOSTICA INTERVIEW FOR PSYCHOSES </a:t>
            </a:r>
            <a:r>
              <a:rPr lang="en-A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(DIP-DM)” 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полу-структурированное  клиническое интервью для постановки диагноза</a:t>
            </a:r>
            <a:r>
              <a:rPr lang="en-US" sz="2400" dirty="0" smtClean="0"/>
              <a:t>)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Изучение аффективных темпераментов в общей популяции на Основе 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Самоопросника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H.Akiskal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США) «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TEMPERAMENT EVALUATION OF MEMPHIS, PARIS AND SAN DIEGO (TEMPS-A)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14282" y="214290"/>
            <a:ext cx="8786874" cy="928694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6" charset="0"/>
                <a:cs typeface="Times New Roman" pitchFamily="16" charset="0"/>
              </a:rPr>
              <a:t>Секция по образовательным проектам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руководителя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Мария Орлова 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(предыдущий руководитель – Мария Боброва)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71200" y="3929066"/>
            <a:ext cx="4440139" cy="271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Рабочая группа: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Александра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Ялтонская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Юрий Кузин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114042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Игорь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Медведев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Users\дарья\Desktop\MINSK\RECPC\Maria Orl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1421638" cy="2209800"/>
          </a:xfrm>
          <a:prstGeom prst="rect">
            <a:avLst/>
          </a:prstGeom>
          <a:noFill/>
        </p:spPr>
      </p:pic>
      <p:pic>
        <p:nvPicPr>
          <p:cNvPr id="11" name="Picture 2" descr="C:\Users\дарья\Desktop\MINSK\RECPC\314387_398009116930194_26127604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9" y="4149080"/>
            <a:ext cx="1296144" cy="1571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001156" cy="92869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6" charset="0"/>
                <a:cs typeface="Times New Roman" pitchFamily="16" charset="0"/>
              </a:rPr>
              <a:t>Секция по образовательным проектам (2)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507209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1)2-ая летняя школа ЕПА (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EPA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Academia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Summer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«</a:t>
            </a:r>
            <a:r>
              <a:rPr lang="en-US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Comorbidity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mental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disorders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”  (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июль 2012,  Страсбург):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П.Алфимов и Ю.Захарчук.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Школе ECNP «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Нейропсихофармакология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позднем возрасте»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(май, 2013, Венеция):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П.Бомов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514350" indent="-514350">
              <a:buAutoNum type="arabicParenR" startAt="3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Ежегодный Пленум </a:t>
            </a:r>
            <a:r>
              <a:rPr lang="en-US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EFPT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май, 2013, Цюрих):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М.Орлова</a:t>
            </a:r>
          </a:p>
          <a:p>
            <a:pPr marL="514350" indent="-514350">
              <a:buAutoNum type="arabicParenR" startAt="3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Международный Конгресс ВПА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(декабрь 2012, Афины)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Симпозиум: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«Молодая российская психиатрия» (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председатель-П.В.Морозов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Д.Смирнова, О.Карпенко, </a:t>
            </a:r>
            <a:r>
              <a:rPr lang="ru-RU" sz="28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А.Павличенко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AutoNum type="arabicParenR" startAt="3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Молодежные клинические конференции  СМУ МОП 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клиническим разбором и дискуссией на тему диагностики и нозологической квалификации (председатель- проф.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С.Н.Мосолов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64294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6" charset="0"/>
                <a:cs typeface="Times New Roman" pitchFamily="16" charset="0"/>
              </a:rPr>
              <a:t>Секция по образовательным проектам (3)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Young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Mind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(апрель 2013, Сан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Паулу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Д.Смирнова 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 молодых ученых  в рамках  Конгресса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Japanese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Society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Psychiatry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Neurology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Фукуока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июнь, 2013):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А.Меркин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11-ая Всероссийская  Школа молодых психиатров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(Суздаль,  апрель 2013):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400 участников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ECNP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Neuropsychopharmacology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(Оксфорд, июль 2013):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Т.Сюняков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А.Павличенко,Т.Жиляева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10)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Eastern European Educational WPA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Servier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Academy.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Конгресс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EPA 2013.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Тренинг по улучшению когнитивных способностей  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апрель 2013, Ницца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А.Павличенко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М.Боброва,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В.Читлова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Т.Сюняков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П.Алфимов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Schizophrenia Seminar. Lundbeck Institute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 2013, Копенгаген):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Д. Смирнова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64294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6" charset="0"/>
                <a:cs typeface="Times New Roman" pitchFamily="16" charset="0"/>
              </a:rPr>
              <a:t>Секция по образовательным проектам (3)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Young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Mind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(апрель 2013, Сан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Паулу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Д.Смирнова 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Школы молодых ученых  в рамках  Конгресса 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Japanese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Society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Psychiatry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Neurology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Фукуока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июнь, 2013):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А.Меркин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ECNP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Neuropsychopharmacology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(Оксфорд, июль 2013):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Т.Сюняков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А.Павличенко,Т.Жиляева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9)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Eastern European Educational WPA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Servier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Academy.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Конгресс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EPA 2013.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Тренинг по улучшению когнитивных способностей  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апрель 2013, Ницца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А.Павличенко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М.Боброва,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В.Читлова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Т.Сюняков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П.Алфимов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Schizophrenia Seminar. Lundbeck Institute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 2013, Копенгаген):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Д. Смирнова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44" y="214290"/>
            <a:ext cx="9001156" cy="928694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Cекция</a:t>
            </a: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организации научно-практических мероприятий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Ольга Карпенко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(Москва)</a:t>
            </a:r>
            <a:endParaRPr lang="ru-RU" sz="2000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71200" y="3929066"/>
            <a:ext cx="4440139" cy="271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Рабочая группа:</a:t>
            </a:r>
          </a:p>
          <a:p>
            <a:pPr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114042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Любовь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Шмелева 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(С.-Петербург)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заместителя</a:t>
            </a:r>
          </a:p>
        </p:txBody>
      </p:sp>
      <p:pic>
        <p:nvPicPr>
          <p:cNvPr id="9" name="Picture 6" descr="C:\Users\дарья\Desktop\MINSK\RECPC\Olga Karpen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71612"/>
            <a:ext cx="1447800" cy="2071702"/>
          </a:xfrm>
          <a:prstGeom prst="rect">
            <a:avLst/>
          </a:prstGeom>
          <a:noFill/>
        </p:spPr>
      </p:pic>
      <p:pic>
        <p:nvPicPr>
          <p:cNvPr id="1027" name="Picture 3" descr="C:\Users\Алексей\Desktop\Самара\Шмелев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4143380"/>
            <a:ext cx="1357323" cy="157163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500562" y="4929198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Мария Денисенко (Н.Новгород)</a:t>
            </a:r>
            <a:b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Петр Марков (Москва)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Вероника Фролова (Москва)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86874" cy="1000108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Cекция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организации научно-практических мероприятий (2)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71546"/>
            <a:ext cx="8715436" cy="57864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XI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Всероссийская Школа Молодых Ученых в области психического здоровья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(апрель, 2013):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400 участников (31 победитель)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ECNP Workshop on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Neuropsychopharmacology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for Young Scientists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(апрель, 2013, Суздаль):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50 участников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3-я встреча молодых психиатров  «Стигма глазами молодых психиатров» 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(сентябрь, 2012, Минск):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12 участников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4) 2-я Международная Конференция молодых психиатров 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(сентябрь, 2012,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Порто-Хели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 участника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Совместный образовательный проект для финских и русских молодых психиатров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(май, 2013, Хельсинки):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 участников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3rd Eastern European Congress of PAEEB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(апрель, 2012,Белград):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 участника</a:t>
            </a:r>
            <a:endParaRPr lang="ru-RU" sz="24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44" y="214290"/>
            <a:ext cx="9001156" cy="928694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Cекция</a:t>
            </a: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связям с общественностью</a:t>
            </a:r>
            <a:b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грантам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Анна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Спикина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(Санкт-Петербург)</a:t>
            </a:r>
            <a:endParaRPr lang="ru-RU" sz="2000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71200" y="3929066"/>
            <a:ext cx="4440139" cy="271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Рабочая группа:</a:t>
            </a:r>
          </a:p>
          <a:p>
            <a:pPr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114042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Татьяна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Жиляева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(Н.Новгород)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заместителя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4929198"/>
            <a:ext cx="4357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Сергей Ягода (Ставрополь)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Вероника  Сомова (Москва)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7" descr="C:\Users\дарья\Desktop\MINSK\RECPC\Anna Spikin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357298"/>
            <a:ext cx="1475855" cy="21336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286256"/>
            <a:ext cx="114300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010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Секция по связям с общественностью            и грантам (2)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572164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arenR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Конгресс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EPA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апрель, 2013, Ницца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 переговоры с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EFPT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М.Орлова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с Т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homas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Masterman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А.Спикина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Д.Смирнова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buAutoNum type="arabicParenR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Русско-шведское сотрудничество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(сентябрь 2013, С.-Петербург, Москва):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 шведских психиатров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(лекции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Jerker Hanson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Nettelbladt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МНИИП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Русско-финское сотрудничество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(май, 2013, Хельсинки):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 совместных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воркшопа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(Д. Смирнова, А. Павличенко, А.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Спикина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частичный грант </a:t>
            </a:r>
          </a:p>
          <a:p>
            <a:pPr marL="457200" indent="-457200">
              <a:buAutoNum type="arabicParenR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International Young Psychiatrists Fellowship for the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65</a:t>
            </a:r>
            <a:r>
              <a:rPr lang="en-US" sz="2400" b="1" baseline="300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Annual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Indian Conference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(январь, 2013,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Бангалор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1 грант (Л.Шмелева)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Проект «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когнитивных функций у тревожно-депрессивных больных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при поддержки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Lundbeck.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Гранты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EPA 2013 (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11 Школа молодых психиатров РОП (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Регулярное информирование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гугл-группе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СМУ РОП о возможности получение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грантов для молодых психиатров</a:t>
            </a:r>
            <a:endParaRPr lang="ru-RU" sz="2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44" y="214290"/>
            <a:ext cx="9001156" cy="928694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Cекция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работе с публикациями</a:t>
            </a:r>
            <a:endParaRPr lang="ru-RU" sz="3600" b="1" dirty="0">
              <a:solidFill>
                <a:schemeClr val="bg2">
                  <a:lumMod val="25000"/>
                </a:schemeClr>
              </a:solidFill>
              <a:effectLst/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руководителя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Виктория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Читлова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(Москва) 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(предыдущий руководитель- Мария </a:t>
            </a:r>
            <a:r>
              <a:rPr lang="ru-RU" sz="20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Семиглазова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471200" y="3929066"/>
            <a:ext cx="4440139" cy="271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Рабочая группа:</a:t>
            </a:r>
          </a:p>
          <a:p>
            <a:pPr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071966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Павел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Бомов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(Оренбург)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заместителя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4929198"/>
            <a:ext cx="4357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Павел Алфимов (Москва)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Андрей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Генно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(Москва)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714488"/>
            <a:ext cx="142876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 descr="C:\Users\дарья\Desktop\MINSK\RECPC\Pavel Bom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4143380"/>
            <a:ext cx="1348772" cy="15668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8929718" cy="785818"/>
          </a:xfrm>
        </p:spPr>
        <p:txBody>
          <a:bodyPr>
            <a:normAutofit/>
          </a:bodyPr>
          <a:lstStyle/>
          <a:p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Cекция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работе с публикациями (2)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429288"/>
          </a:xfrm>
        </p:spPr>
        <p:txBody>
          <a:bodyPr>
            <a:normAutofit fontScale="85000" lnSpcReduction="10000"/>
          </a:bodyPr>
          <a:lstStyle/>
          <a:p>
            <a:pPr lvl="0">
              <a:buNone/>
            </a:pP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11 различных статьей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мероприятиях в рамках  СМУ РОП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 российских изданиях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(«Психиатрия и </a:t>
            </a:r>
            <a:r>
              <a:rPr lang="ru-RU" sz="3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психофармакотерапия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«Социальная и клиническая психиатрия»,  «Дневник психиатра», сайт РОП – </a:t>
            </a:r>
            <a:r>
              <a:rPr lang="en-US" sz="3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psychiatr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lvl="0">
              <a:buNone/>
            </a:pP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 Информация о  Школе молодых психиатров РОП была размещена на сайте  </a:t>
            </a:r>
            <a:r>
              <a:rPr lang="en-US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World Psychiatric Association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wpanet.org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о семинаре </a:t>
            </a:r>
            <a:r>
              <a:rPr lang="en-US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ECNP 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России – на сайте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European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Neuropsychopharmacology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ecnp.eu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1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Перевод и публикация в электронном и печатном виде на русском языке  ведущего психиатрического журнала «</a:t>
            </a:r>
            <a:r>
              <a:rPr lang="en-US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World Psychiatry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Содействие молодым психиатрам в публикации работ  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международном журнал 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Asian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Journal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Psychiatry (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издательский дом </a:t>
            </a:r>
            <a:r>
              <a:rPr lang="ru-RU" sz="31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Elsevier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ru-RU" sz="31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П.В.Морозов, Д.Смирнова</a:t>
            </a:r>
            <a:r>
              <a:rPr lang="ru-RU" sz="31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42844" y="0"/>
            <a:ext cx="9001156" cy="857232"/>
          </a:xfrm>
          <a:ln/>
        </p:spPr>
        <p:txBody>
          <a:bodyPr tIns="8001">
            <a:noAutofit/>
          </a:bodyPr>
          <a:lstStyle/>
          <a:p>
            <a:pPr>
              <a:lnSpc>
                <a:spcPct val="95000"/>
              </a:lnSpc>
              <a:spcBef>
                <a:spcPts val="1089"/>
              </a:spcBef>
              <a:spcAft>
                <a:spcPts val="544"/>
              </a:spcAft>
              <a:tabLst>
                <a:tab pos="407526" algn="l"/>
                <a:tab pos="815052" algn="l"/>
                <a:tab pos="1222578" algn="l"/>
                <a:tab pos="1630104" algn="l"/>
                <a:tab pos="2037631" algn="l"/>
                <a:tab pos="2445156" algn="l"/>
                <a:tab pos="2852683" algn="l"/>
                <a:tab pos="3260208" algn="l"/>
                <a:tab pos="3667735" algn="l"/>
                <a:tab pos="4075260" algn="l"/>
                <a:tab pos="4482787" algn="l"/>
                <a:tab pos="4890312" algn="l"/>
                <a:tab pos="5297839" algn="l"/>
                <a:tab pos="5705364" algn="l"/>
                <a:tab pos="6112891" algn="l"/>
                <a:tab pos="6520416" algn="l"/>
                <a:tab pos="6927943" algn="l"/>
                <a:tab pos="7335468" algn="l"/>
                <a:tab pos="7742995" algn="l"/>
                <a:tab pos="8150520" algn="l"/>
              </a:tabLst>
            </a:pP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Секция по поддержке </a:t>
            </a:r>
            <a:r>
              <a:rPr lang="ru-RU" sz="36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интернет-ресурсов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6480" y="1604327"/>
            <a:ext cx="4014720" cy="207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en-US" sz="24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843808" y="1484784"/>
            <a:ext cx="6120680" cy="18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Секции</a:t>
            </a:r>
          </a:p>
          <a:p>
            <a:pPr algn="just"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Максим Резников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(Воронеж)</a:t>
            </a:r>
            <a:endParaRPr lang="ru-RU" sz="2000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4500562" y="3500438"/>
            <a:ext cx="4500594" cy="3147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>
              <a:spcAft>
                <a:spcPts val="1509"/>
              </a:spcAft>
              <a:buSzPct val="45000"/>
            </a:pPr>
            <a:endParaRPr lang="ru-RU" sz="2000" b="1" dirty="0" smtClean="0"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Куратор: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 Мартынихин 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(Санкт-Петербург)</a:t>
            </a:r>
          </a:p>
          <a:p>
            <a:pPr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57158" y="3682467"/>
            <a:ext cx="4071966" cy="28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1200" rIns="0" bIns="0"/>
          <a:lstStyle>
            <a:lvl1pPr marL="431800" indent="-323850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algn="r">
              <a:spcAft>
                <a:spcPts val="1509"/>
              </a:spcAft>
              <a:buSzPct val="45000"/>
            </a:pP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Константин 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Зальмунин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1509"/>
              </a:spcAft>
              <a:buSzPct val="45000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(Казань)</a:t>
            </a:r>
          </a:p>
          <a:p>
            <a:pPr>
              <a:spcAft>
                <a:spcPts val="1509"/>
              </a:spcAft>
              <a:buSzPct val="45000"/>
            </a:pP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Кандидат на должность заместителя</a:t>
            </a:r>
          </a:p>
        </p:txBody>
      </p:sp>
      <p:pic>
        <p:nvPicPr>
          <p:cNvPr id="10" name="Picture 4" descr="C:\Users\дарья\Desktop\MINSK\RECPC\Maxim Reznik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1407670" cy="1714512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1" y="4214818"/>
            <a:ext cx="1214446" cy="155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78108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929718" cy="7143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Секция по поддержке интернет-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ресурсов (2)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9001156" cy="550072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Реконстрокция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сайта РОП, создана страничка СМУ на сайте РОП и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поддержка обновлений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Создание списка членов СМУ РОП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Осуществление информационной поддержка Школы в Суздале,  создание формы для регистрации участников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Проведение опроса среди врачей и пациентов по использованию информационных технологий в психиатрии, проведение соответствующего семинара в Суздале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Создание 2 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секции по исследовательским проектам</a:t>
            </a:r>
          </a:p>
          <a:p>
            <a:pPr lvl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Осуществление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СМУ РОП, прием новых участников</a:t>
            </a:r>
          </a:p>
          <a:p>
            <a:pPr lvl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49117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Краткий отчет о работе секций СМУ РОП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 исследовательские проекты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 научные исследования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844824"/>
          </a:xfrm>
        </p:spPr>
        <p:txBody>
          <a:bodyPr>
            <a:normAutofit/>
          </a:bodyPr>
          <a:lstStyle/>
          <a:p>
            <a:r>
              <a:rPr lang="ru-RU" sz="3200" b="1" u="sng" dirty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>Исследовательский проект </a:t>
            </a:r>
            <a:r>
              <a:rPr lang="en-US" sz="3200" b="1" u="sng" dirty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>IDEA . </a:t>
            </a:r>
            <a:r>
              <a:rPr lang="ru-RU" sz="32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/>
            </a:r>
            <a:br>
              <a:rPr lang="ru-RU" sz="32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</a:b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>«</a:t>
            </a:r>
            <a:r>
              <a:rPr lang="en-US" sz="3200" b="1" u="sng" dirty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>Inpatient Discharge: Experiences and Analysis</a:t>
            </a:r>
            <a:br>
              <a:rPr lang="en-US" sz="3200" b="1" u="sng" dirty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</a:br>
            <a:r>
              <a:rPr lang="en-US" sz="3200" b="1" u="sng" dirty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Rod Transparent" pitchFamily="49" charset="-79"/>
              </a:rPr>
              <a:t>An International Collaborative Study»</a:t>
            </a:r>
            <a:endParaRPr lang="ru-RU" sz="32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Rod Transparent" pitchFamily="49" charset="-79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5069160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3100" b="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0" lvl="0" indent="0">
              <a:buNone/>
            </a:pPr>
            <a:r>
              <a:rPr lang="ru-RU" sz="3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Ведущая организация в России </a:t>
            </a:r>
            <a:r>
              <a:rPr lang="ru-RU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Самарский ГМУ; </a:t>
            </a:r>
          </a:p>
          <a:p>
            <a:pPr marL="0" lvl="0" indent="0">
              <a:buNone/>
            </a:pPr>
            <a:r>
              <a:rPr lang="ru-RU" sz="3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Координатор – </a:t>
            </a:r>
            <a:r>
              <a:rPr lang="ru-RU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Ринат </a:t>
            </a:r>
            <a:r>
              <a:rPr lang="ru-RU" sz="31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Шаменов</a:t>
            </a:r>
            <a:r>
              <a:rPr lang="ru-RU" sz="31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lvl="0" indent="0">
              <a:buNone/>
            </a:pPr>
            <a:endParaRPr lang="ru-RU" sz="3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Главные исследователи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Professor Norman Sartorius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President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en-US" sz="31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Professor Graham </a:t>
            </a:r>
            <a:r>
              <a:rPr lang="en-US" sz="31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Thornicroft</a:t>
            </a:r>
            <a:r>
              <a:rPr lang="en-US" sz="31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Professor of Community Psychiatry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Head of Health Service and Population Research Department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31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Institute of Psychiatry, King's College London 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ru-RU" sz="2200" dirty="0">
              <a:solidFill>
                <a:prstClr val="black"/>
              </a:solidFill>
              <a:latin typeface="Georgi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2" descr="C:\Documents and Settings\1\Рабочий стол\GE_aw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996952"/>
            <a:ext cx="1500113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3420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endParaRPr lang="ru-RU" sz="3600" b="1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892480" cy="5737824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Изучение опыта и мнений пациентов при выписке из психиатрических учреждений с целью усовершенствования   службы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психического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</a:p>
          <a:p>
            <a:pPr marL="109728" indent="0" algn="just">
              <a:buNone/>
            </a:pP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ИССЛЕДОВАНИЯ</a:t>
            </a:r>
          </a:p>
          <a:p>
            <a:pPr marL="109728" indent="0" algn="just">
              <a:buNone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Валидизизация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Опросника 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повседневного 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использования 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различных психиатрических  учреждениях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версии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Опросника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которая  может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других  медицинских непсихиатрических  учреждениях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Представление результатов для публикации в международном психиатрическом журнале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014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/>
          <a:p>
            <a:pPr marL="109728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Опросник для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полуструктурированного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интервью пациента, включающий следующие темы: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Удовлетворенность персоналом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Ощущение безопасности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Соблюдение прав</a:t>
            </a:r>
          </a:p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Соблюдение конфиденциальности и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т.д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Опросник для описания учреждения</a:t>
            </a:r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84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Работа над проектом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Rod Transparent" pitchFamily="49" charset="-79"/>
              </a:rPr>
              <a:t>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Rod Transparent" pitchFamily="49" charset="-79"/>
              </a:rPr>
              <a:t>IDEA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2012 г.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506916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стартовал в России в 2012 году 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регионов</a:t>
            </a:r>
          </a:p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участников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2012 г.:</a:t>
            </a:r>
          </a:p>
          <a:p>
            <a:pPr>
              <a:spcAft>
                <a:spcPts val="600"/>
              </a:spcAft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перевод протокола исследования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 1.0,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опросников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Подача документов в ЛЭК, получено одобрение от 04.05.2012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Одним из регионов (г. Тюмень) были набраны 30 пациентов</a:t>
            </a:r>
          </a:p>
          <a:p>
            <a:pPr marL="109728" indent="0"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Набор пациентов </a:t>
            </a:r>
            <a:r>
              <a:rPr lang="ru-RU" sz="2400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400" u="sng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приостановлен </a:t>
            </a:r>
            <a:r>
              <a:rPr lang="ru-RU" sz="2400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организатором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разработки второй версии протокола</a:t>
            </a: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54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Работа над </a:t>
            </a: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проектом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Rod Transparent" pitchFamily="49" charset="-79"/>
              </a:rPr>
              <a:t>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Rod Transparent" pitchFamily="49" charset="-79"/>
              </a:rPr>
              <a:t>IDEA </a:t>
            </a: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>2013г</a:t>
            </a: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25658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началу 2013г  осуществлен перевод второй версии протокола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марте 2013г получено одобрение центрального ЭК, одобрена русская версия протокола и опросников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Закончен набор пациентов в регионах (Оренбург, Тамбов, Новосибирск, Самара, Рязань, опрошено 150 пациентов)</a:t>
            </a:r>
          </a:p>
          <a:p>
            <a:pPr>
              <a:spcAft>
                <a:spcPts val="600"/>
              </a:spcAft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Продолжается перевод анкет</a:t>
            </a:r>
          </a:p>
        </p:txBody>
      </p:sp>
    </p:spTree>
    <p:extLst>
      <p:ext uri="{BB962C8B-B14F-4D97-AF65-F5344CB8AC3E}">
        <p14:creationId xmlns:p14="http://schemas.microsoft.com/office/powerpoint/2010/main" xmlns="" val="425986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268760"/>
          </a:xfrm>
        </p:spPr>
        <p:txBody>
          <a:bodyPr>
            <a:noAutofit/>
          </a:bodyPr>
          <a:lstStyle/>
          <a:p>
            <a:r>
              <a:rPr lang="ru-RU" sz="3600" b="1" u="sng" dirty="0" err="1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Мультицентровые</a:t>
            </a: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исследования в рамках </a:t>
            </a: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СМУ РОП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616624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AutoNum type="arabicPeriod"/>
            </a:pPr>
            <a:endParaRPr lang="ru-RU" sz="6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«Когнитивные нарушения у пациентов с депрессивными расстройствами»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«Когнитивные нарушения у больных с тревожными и тревожно-фобическими расстройствами»</a:t>
            </a:r>
          </a:p>
          <a:p>
            <a:pPr marL="0" indent="0">
              <a:lnSpc>
                <a:spcPct val="120000"/>
              </a:lnSpc>
              <a:buNone/>
            </a:pPr>
            <a:endParaRPr lang="ru-RU" sz="9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Координатор исследования: </a:t>
            </a:r>
            <a:r>
              <a:rPr lang="ru-RU" sz="9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Елена Кузнецова-Морева;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Ведущая организация: </a:t>
            </a:r>
            <a:r>
              <a:rPr lang="ru-RU" sz="9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ФГБУ «Московский научно-исследовательский институт психиатрии»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9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Куратор исследований</a:t>
            </a:r>
            <a:endParaRPr lang="ru-RU" sz="9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9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Профессор </a:t>
            </a: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П.В</a:t>
            </a:r>
            <a:r>
              <a:rPr lang="ru-RU" sz="9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Морозов,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9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РНИМУ им. Н.И.Пирогова (Москва) </a:t>
            </a:r>
            <a:endParaRPr lang="ru-RU" sz="9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9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9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3" descr="C:\Users\дарья\Desktop\MINSK\RECPC\morozov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4869160"/>
            <a:ext cx="152400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5858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23528"/>
          </a:xfrm>
        </p:spPr>
        <p:txBody>
          <a:bodyPr>
            <a:normAutofit/>
          </a:bodyPr>
          <a:lstStyle/>
          <a:p>
            <a:r>
              <a:rPr lang="ru-RU" sz="3600" b="1" dirty="0">
                <a:effectLst/>
                <a:latin typeface="Times New Roman" pitchFamily="18" charset="0"/>
                <a:cs typeface="Times New Roman" pitchFamily="18" charset="0"/>
              </a:rPr>
              <a:t>Инициативная группа </a:t>
            </a:r>
            <a:endParaRPr lang="ru-RU" sz="36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ФГБУ «Московский научно-исследовательский институт психиатрии»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Минздравсоцразвития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ведущая организация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Первый МГМУ имени Сеченова;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ГКУЗ МО «Центральная клиническая психиатрическая больница»;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НОУ ДПО «Институт психотерапии и клинической психологии»;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РНИМУ им. Н.И.Пирогова, кафедра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психиатрии и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психологии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НижГМА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Министерства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РФ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ГБУЗ «Оренбургская областная клиническая психиатрическая больница №1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Самарский ГМУ. Самарская психиатрическая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больница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ВПО НГМУ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Минзрава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НИПНИ им. В.М. 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Бехтерева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Санкт – Петербургский психоневрологический диспансер №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19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4401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4294967295"/>
          </p:nvPr>
        </p:nvSpPr>
        <p:spPr>
          <a:xfrm>
            <a:off x="251520" y="332656"/>
            <a:ext cx="8712968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ДИЗАЙН ИССЛЕДОВАНИЯ</a:t>
            </a: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Открытое, сравнительное, поперечное исследование когнитивных функций при аффективных и тревожных расстройствах в остром периоде и на стадии ремиссии</a:t>
            </a:r>
          </a:p>
          <a:p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endParaRPr lang="ru-RU" sz="2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Исследовать структуру и динамику когнитивных нарушений в остром периоде и на стадии ремиссии в зависимости от ряда факторов: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психопатологических особенностей расстройства;</a:t>
            </a:r>
          </a:p>
          <a:p>
            <a:pPr marL="0" indent="0">
              <a:buNone/>
            </a:pP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вида и формы сопутствующей терапии;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Оценить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влияние когнитивных нарушений на уровень социального функционирования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ИССЛЕДУЕМАЯ ПОПУЛЯЦИЯ</a:t>
            </a:r>
            <a:endParaRPr lang="ru-RU" sz="2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Планируется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обследовать 100 пациентов по каждому исследованию;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Амбулаторные 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стационарные пациенты в возрасте от 18 до 50 лет;</a:t>
            </a:r>
          </a:p>
          <a:p>
            <a:pPr marL="0" lvl="0" indent="0">
              <a:buNone/>
            </a:pP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Пациенты</a:t>
            </a:r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подписавшие Информированное согласие </a:t>
            </a:r>
          </a:p>
        </p:txBody>
      </p:sp>
    </p:spTree>
    <p:extLst>
      <p:ext uri="{BB962C8B-B14F-4D97-AF65-F5344CB8AC3E}">
        <p14:creationId xmlns:p14="http://schemas.microsoft.com/office/powerpoint/2010/main" xmlns="" val="173449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294967295"/>
          </p:nvPr>
        </p:nvSpPr>
        <p:spPr>
          <a:xfrm>
            <a:off x="251520" y="404664"/>
            <a:ext cx="4185664" cy="39136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АФФЕКТИВНЫЕ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РАССТРОЙСТВА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Депрессивный эпизод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Рекуррентное депрессивное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расстройство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Биполярное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аффективное расстройство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типа</a:t>
            </a:r>
          </a:p>
          <a:p>
            <a:pPr marL="0" indent="0">
              <a:buFontTx/>
              <a:buChar char="-"/>
            </a:pPr>
            <a:r>
              <a:rPr lang="en-US" sz="2400" b="1" u="sng" dirty="0" smtClean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cognitive</a:t>
            </a:r>
            <a:r>
              <a:rPr lang="ru-RU" sz="2400" b="1" u="sng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-</a:t>
            </a:r>
            <a:r>
              <a:rPr lang="en-US" sz="2400" b="1" u="sng" dirty="0" err="1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rdd</a:t>
            </a:r>
            <a:r>
              <a:rPr lang="ru-RU" sz="2400" b="1" u="sng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@</a:t>
            </a:r>
            <a:r>
              <a:rPr lang="en-US" sz="2400" b="1" u="sng" dirty="0" err="1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googlegroups</a:t>
            </a:r>
            <a:r>
              <a:rPr lang="ru-RU" sz="2400" b="1" u="sng" dirty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2400" b="1" u="sng" dirty="0" smtClean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  <a:hlinkClick r:id="rId3"/>
              </a:rPr>
              <a:t>com</a:t>
            </a:r>
            <a:r>
              <a:rPr lang="ru-RU" sz="2400" b="1" u="sng" dirty="0" smtClean="0">
                <a:solidFill>
                  <a:schemeClr val="bg2">
                    <a:lumMod val="25000"/>
                  </a:schemeClr>
                </a:solidFill>
                <a:uFill>
                  <a:solidFill>
                    <a:srgbClr val="FFC000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bg2">
                  <a:lumMod val="25000"/>
                </a:schemeClr>
              </a:solidFill>
              <a:uFill>
                <a:solidFill>
                  <a:srgbClr val="FFC000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4788024" y="548680"/>
            <a:ext cx="4355976" cy="39131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ТРЕВОЖНЫЕ И ТРЕВОЖНО-ФОБИЧЕСКИЕ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РАССТРОЙСТВА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Агорафобия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и без панического расстройства;</a:t>
            </a:r>
          </a:p>
          <a:p>
            <a:pPr marL="0" indent="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фобия;</a:t>
            </a:r>
          </a:p>
          <a:p>
            <a:pPr marL="0" indent="0">
              <a:buNone/>
            </a:pPr>
            <a:r>
              <a:rPr lang="en-US" sz="24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cognitive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-</a:t>
            </a:r>
            <a:r>
              <a:rPr lang="en-US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anxiety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@</a:t>
            </a:r>
            <a:r>
              <a:rPr lang="en-US" sz="2400" u="sng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googlegroups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.</a:t>
            </a:r>
            <a:r>
              <a:rPr lang="en-US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com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4365104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Психопатологический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Батарея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нейрокогнитивных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тестов А.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Лурии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оценки вербальной, визуальной памяти, установочного и селективного внимания, исполнительных функций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Шкала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социального функционирования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SASS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8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Восточноевропейская Академия 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ВПА-Сервье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892480" cy="525658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 молодых  психиатров из  стран 10 региона (Россия, Украина, Армения, Азербайджан, Белоруссия, Грузия)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Конгресс ЕПА 2013 (Ницца, апрель 2013), Конгресс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ECNP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2013 (Барселона, октябрь 2013)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10 отчетов в журналах 10 зоны ВПА («Дневник психиатра», «Психиатрия и психофармакотерапия», «Украинский вестник психоневрологии»)</a:t>
            </a: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Алексей\Desktop\Сканы\2013_09_23\IMG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000636"/>
            <a:ext cx="8358246" cy="1643074"/>
          </a:xfrm>
          <a:prstGeom prst="rect">
            <a:avLst/>
          </a:prstGeom>
          <a:noFill/>
        </p:spPr>
      </p:pic>
      <p:pic>
        <p:nvPicPr>
          <p:cNvPr id="8" name="Picture 2" descr="C:\Users\Алексей\Desktop\Сканы\2013_09_23\IMG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429000"/>
            <a:ext cx="8572560" cy="146526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" y="0"/>
            <a:ext cx="8977745" cy="914400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Российское-израильское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сотрудничество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dirty="0" smtClean="0">
                <a:latin typeface="Arial" pitchFamily="34" charset="0"/>
                <a:cs typeface="Arial" pitchFamily="34" charset="0"/>
              </a:rPr>
              <a:t>Центр психического здоровья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г.Беер-Шева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Университет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Бен-Гурион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Израиль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1200" y="1600200"/>
            <a:ext cx="5892800" cy="5181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Проекты: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Эффект использования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ниацина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при шизофрении и патологическая кожная реакция у больных шизофрении с никотиновой зависимостью  (Т.Синяков, Москва)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Шизофрения у русских мигрантов в Израиле: влияние усвоения второго языка (психолингвистическая парадигма в психиатрии)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Д.Смирнова, Самара)</a:t>
            </a:r>
          </a:p>
          <a:p>
            <a:pPr>
              <a:buFont typeface="Wingdings" pitchFamily="2" charset="2"/>
              <a:buChar char="Ø"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   1 месяц 2012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Стипендия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мм\Downloads\timur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мм\Downloads\dar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3400"/>
            <a:ext cx="325120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914400"/>
            <a:ext cx="897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Координаторы: проф.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Haim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Belmaker,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проф. П.В.Морозов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Руководители: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проф. Юлий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Берсудский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 проф. Владимир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Лернер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127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4911741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Краткий отчет о работе секций СМУ РОП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 исследовательские проекты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научные исследования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</a:p>
          <a:p>
            <a:pPr>
              <a:buNone/>
            </a:pPr>
            <a:endParaRPr lang="ru-RU" dirty="0" smtClean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712968" cy="1052736"/>
          </a:xfrm>
        </p:spPr>
        <p:txBody>
          <a:bodyPr>
            <a:normAutofit fontScale="90000"/>
          </a:bodyPr>
          <a:lstStyle/>
          <a:p>
            <a:r>
              <a:rPr lang="ru-RU" sz="4000" b="1" cap="sm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cap="sm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cap="sm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AU" sz="4000" b="1" u="sng" cap="small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Diagnostic Interview for </a:t>
            </a:r>
            <a:r>
              <a:rPr lang="ru-RU" sz="4000" b="1" u="sng" cap="small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u="sng" cap="small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AU" sz="4000" b="1" u="sng" cap="small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Psychoses</a:t>
            </a:r>
            <a:r>
              <a:rPr lang="ru-RU" sz="4000" b="1" u="sng" cap="small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40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(DIP-DM</a:t>
            </a:r>
            <a:r>
              <a:rPr lang="en-A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AU" b="1" dirty="0" smtClean="0"/>
              <a:t> </a:t>
            </a:r>
            <a:br>
              <a:rPr lang="en-A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AU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52565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Рекомендуемое ведущее учреждение -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РНИМУ им.  Н.И.Пирогова  (Москва)  </a:t>
            </a:r>
          </a:p>
          <a:p>
            <a:pPr marL="0" lvl="0" indent="0">
              <a:buNone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Рекомендуемый координатор –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Алексей Павличенко </a:t>
            </a:r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Главный консультант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Professor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Assen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Jablensky</a:t>
            </a:r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Centre for Clinical Research in Neuropsychiatry,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University of Western Australia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Castle DJ, </a:t>
            </a:r>
            <a:r>
              <a:rPr lang="en-GB" sz="1400" i="1" dirty="0" err="1" smtClean="0">
                <a:latin typeface="Times New Roman" pitchFamily="18" charset="0"/>
                <a:cs typeface="Times New Roman" pitchFamily="18" charset="0"/>
              </a:rPr>
              <a:t>Jablensky</a:t>
            </a:r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 A. The diagnostic interview for psychoses (DIP):</a:t>
            </a:r>
          </a:p>
          <a:p>
            <a:pPr algn="r">
              <a:buNone/>
            </a:pPr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 development, reliability and applications. Psychological Medicine 2006; 36:69-80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Documents and Settings\1\Рабочий стол\Самара\Фото 8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284984"/>
            <a:ext cx="1512168" cy="172819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Диагностическое интервью для диагностики психозов (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DM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3285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DM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полуструктурированное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клиническое интервью для постановки диагноза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исследования</a:t>
            </a:r>
          </a:p>
          <a:p>
            <a:pPr marL="109728" indent="0" algn="just">
              <a:buNone/>
            </a:pP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Валидизация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создание российского варианта известного международного диагностического инструмента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DIP-DM</a:t>
            </a:r>
          </a:p>
          <a:p>
            <a:pPr marL="109728" indent="0" algn="just">
              <a:buNone/>
            </a:pP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ИССЛЕДОВАНИЯ</a:t>
            </a:r>
          </a:p>
          <a:p>
            <a:pPr marL="109728" indent="0" algn="just">
              <a:buNone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Освоить методику постановки диагноза психотического расстройства  на основе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DIP-DM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валидизацию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Опросника в различных психиатрических центрах России</a:t>
            </a:r>
          </a:p>
          <a:p>
            <a:pPr>
              <a:spcAft>
                <a:spcPts val="600"/>
              </a:spcAft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Представление результатов для публикации в российских и международных  психиатрических журналах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5010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принципы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DIP-DM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4726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DM 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предполагает наличие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клинического опыта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 прохождение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обучения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началом использования. </a:t>
            </a:r>
          </a:p>
          <a:p>
            <a:pPr lvl="0"/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DM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это  не просто набор симптомов, но интервью, которое подразумевает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клиническую оценку 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многих его пунктов  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Интервью –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гибкий инструмент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где последовательность глав и пунктов   может  меняться, также как и оценка (в зависимости от поступления дополнительной информации)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базируется на правилах. Определение  большинства пунктов дается в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глоссарии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приводится в самой шкале или в дополнительных инструкциях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Работу всех  специалистов необходимо регулярно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проверять,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т.ч. с помощью 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видеоотчетов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85010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ФОРМАТ  ПРОВЕДЕНИЯ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DM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8964488" cy="5688632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Каждый пункт содержит обязательный вопрос,  в котором нельзя менять порядок слов, за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кторым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следуют дополнительные (облегчить интерпретацию)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Большинство пунктов сопровождаются краткими определениями и  инструкциями специалисту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Многие рейтинговые шкалы предлагают определить  симптом  и его длительность </a:t>
            </a:r>
          </a:p>
          <a:p>
            <a:pPr lvl="0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сделать интервью более приемлемым для конкретного респондента, некоторые пункты можно пропустить, если они не имеют отношение  к пациенту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</a:t>
            </a:r>
            <a:r>
              <a:rPr lang="en-US" dirty="0" smtClean="0"/>
              <a:t> </a:t>
            </a:r>
            <a:r>
              <a:rPr lang="ru-RU" dirty="0" smtClean="0"/>
              <a:t>вопроса Шкалы </a:t>
            </a:r>
            <a:r>
              <a:rPr lang="en-US" dirty="0" smtClean="0"/>
              <a:t>DIP-DM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Галлюцинации в  разных органах  чувств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OPCRIT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77) </a:t>
            </a: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Примеры галлюцинаций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SCAN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17.001)</a:t>
            </a:r>
          </a:p>
          <a:p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Слуховые: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SCAN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17.003, 17.007, 17.008, 17.009)</a:t>
            </a:r>
          </a:p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- Слышали ли Вы когда-либо шумы или голоса, когда никого поблизости не было и которые нельзя было объяснить естественными причинами?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Пациент слышит голоса или звуки, которые не имеют связи с предметами окружающего мира.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Зрительные: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SCAN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17.015-17.020)</a:t>
            </a:r>
          </a:p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- Были ли у Вас видения  или Вы видели вещи, которые другие люди не видели?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Пациент видит предметы, людей или образы, которые другие люди не могут видеть.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Обонятельные: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SCAN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17.022)</a:t>
            </a:r>
          </a:p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- Ощущали ли Вы когда-либо необычные запахи, которые Вы не могли объяснить?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Пациент ощущал разные необычные запахи, например, запах «смерти» или горения, которые другие люди не могли почувствовать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Для всех галлюцинаций, используйте примеры, например: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Не могли бы Вы их описать?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-Как их можно объяснить?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Могли бы это быть Ваши собственные мысли?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Могли бы вы их остановить при желании?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Как долго это продолжается?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 Как часто? Практически каждый день?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Примечание: Обозначьте все периоды, о которых спрашивают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0=Нет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1=Возникают в течение каждого дня на протяжении нескольких дней или эпизодически не менее 1 недели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2=Присутствуют большой процент времени в течение 1 месяца и более</a:t>
            </a:r>
          </a:p>
          <a:p>
            <a:r>
              <a:rPr lang="ru-RU" sz="3500" i="1" dirty="0" smtClean="0">
                <a:latin typeface="Times New Roman" pitchFamily="18" charset="0"/>
                <a:cs typeface="Times New Roman" pitchFamily="18" charset="0"/>
              </a:rPr>
              <a:t>Оцените любой тип галлюцинаций. Нет необходимости задавать все  вопросы в этом пункте.  Если специалист  уверен в наличие того или иного типа галлюцинации, то следует сделать пометки на полях, и продолжить задавать следующий вопрос. Однако, если ответы</a:t>
            </a: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640960" cy="79208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DIP-DM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этапы работы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Этап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Перевод и редакция русской версии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DIP-DM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глоссария терминов к нему (август-октябрь 2013 г.)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(Павличенко, Орлова)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Этап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Обучение использования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DIP-DM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клинической практике (октябрь 2013- март 2014)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Jablensky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Этап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рабочих групп в регионах, тестирование на местах (в т.ч. видеоотчеты) (декабрь 2013 г. – май 2014 г.)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8712968" cy="216024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8" name="Объект 7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6669360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sz="35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Синдром эмоционального выгорания у специалистов в области психического здоровья</a:t>
            </a:r>
          </a:p>
          <a:p>
            <a:pPr algn="l"/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Рекомендуемый </a:t>
            </a:r>
            <a:r>
              <a:rPr lang="ru-RU" sz="2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координатор исследования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Арсений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Простяков</a:t>
            </a:r>
            <a:endParaRPr lang="ru-RU" sz="26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Рекомендуемое ведущее учреждение – </a:t>
            </a:r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ГБОУ ВПО Новосибирский государственный медицинский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университет</a:t>
            </a:r>
          </a:p>
          <a:p>
            <a:pPr algn="l"/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ДИЗАЙН </a:t>
            </a:r>
            <a:r>
              <a:rPr lang="ru-RU" sz="2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ИССЛЕДОВАНИЯ: </a:t>
            </a:r>
          </a:p>
          <a:p>
            <a:pPr algn="l"/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Открытое, сравнительное, поперечное исследование синдрома выгорания у специалистов в области психического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</a:p>
          <a:p>
            <a:pPr algn="l"/>
            <a:endParaRPr lang="ru-RU" sz="2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ИССЛЕДОВАНИЯ:</a:t>
            </a:r>
            <a:endParaRPr lang="ru-RU" sz="2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Изучить распространенность, структуру и динамику  эмоциональных, поведенческих, адаптационных и личностных проявлений синдрома эмоционального выгорания у специалистов в области психического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здоровья</a:t>
            </a:r>
            <a:endParaRPr lang="ru-RU" sz="26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127339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Синдром эмоционального выгорания у специалистов в области психического здоровья (2)</a:t>
            </a:r>
            <a:endParaRPr lang="ru-RU" sz="3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80526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ИССЛЕДУЕМАЯ ПОПУЛЯЦИЯ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не менее 200 специалистов государственных учреждений в сфере психического здоровья в возрасте от 22 до 70 лет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стаж работы не менее 0,5 года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СРАВНЕНИЯ 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80 специалистов вне сферы психического здоровья – хирурги, акушеры-гинекологи, терапевты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МЕТОДЫ ИССЛЕДОВАНИЯ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	Методика диагностики уровня эмоционального выгорания В.В. Бойко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	Методика диагностики социально-психологической адаптации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3.	Госпитальная шкала тревоги и депрессии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4.	Опросник суицидального риска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5.	Методика диагностики уровня субъективного ощущения одиночества 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6.	Сокращенный многофакторный опросник для исследования личности 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7.	Краткая шкала жизнестойкости</a:t>
            </a:r>
            <a:b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8.	</a:t>
            </a:r>
            <a:r>
              <a:rPr lang="ru-RU" sz="36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Анкета-опросник</a:t>
            </a: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(18 пунктов)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Temperament Evaluation of</a:t>
            </a:r>
            <a:r>
              <a:rPr lang="ru-RU" sz="32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Memphis, Pisa, Paris and San Diego </a:t>
            </a:r>
            <a:r>
              <a:rPr lang="en-US" sz="3200" b="1" u="sng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Autoquestionnaire</a:t>
            </a: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(TEMPS-A)</a:t>
            </a:r>
            <a:endParaRPr lang="ru-RU" sz="3200" b="1" u="sng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32859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Рекомендуемое ведущее учреждение </a:t>
            </a:r>
          </a:p>
          <a:p>
            <a:pPr marL="0" lvl="0" indent="0"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РНИМУ им.  Н.И.Пирогова  (Москва)  </a:t>
            </a:r>
          </a:p>
          <a:p>
            <a:pPr marL="0" lvl="0" indent="0">
              <a:buNone/>
            </a:pPr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Рекомендуемый координатор –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Борис Козлов </a:t>
            </a:r>
          </a:p>
          <a:p>
            <a:pPr marL="0" lvl="0" indent="0">
              <a:buNone/>
            </a:pPr>
            <a:endParaRPr lang="en-US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Главный консультант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Professor 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Hagop</a:t>
            </a: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Akiskal</a:t>
            </a:r>
            <a:endParaRPr lang="en-US" sz="2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Director of the International Mood </a:t>
            </a:r>
          </a:p>
          <a:p>
            <a:pPr marL="109728" lvl="0" indent="0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Center at the University of California  </a:t>
            </a:r>
          </a:p>
          <a:p>
            <a:pPr marL="109728" lvl="0" indent="0" algn="r">
              <a:spcBef>
                <a:spcPts val="300"/>
              </a:spcBef>
              <a:buClr>
                <a:srgbClr val="A04DA3"/>
              </a:buClr>
              <a:buNone/>
            </a:pPr>
            <a:endParaRPr lang="en-US" sz="1500" i="1" dirty="0" smtClean="0">
              <a:latin typeface="Times New Roman" pitchFamily="18" charset="0"/>
              <a:cs typeface="Times New Roman" pitchFamily="18" charset="0"/>
            </a:endParaRPr>
          </a:p>
          <a:p>
            <a:pPr marL="109728" lvl="0" indent="0" algn="r">
              <a:spcBef>
                <a:spcPts val="300"/>
              </a:spcBef>
              <a:buClr>
                <a:srgbClr val="A04DA3"/>
              </a:buClr>
              <a:buNone/>
            </a:pPr>
            <a:r>
              <a:rPr lang="en-US" sz="1500" i="1" dirty="0" err="1" smtClean="0">
                <a:latin typeface="Times New Roman" pitchFamily="18" charset="0"/>
                <a:cs typeface="Times New Roman" pitchFamily="18" charset="0"/>
              </a:rPr>
              <a:t>Akiskal</a:t>
            </a: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, H.S., </a:t>
            </a:r>
            <a:r>
              <a:rPr lang="en-US" sz="1500" i="1" dirty="0" err="1" smtClean="0">
                <a:latin typeface="Times New Roman" pitchFamily="18" charset="0"/>
                <a:cs typeface="Times New Roman" pitchFamily="18" charset="0"/>
              </a:rPr>
              <a:t>Akiskal</a:t>
            </a: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, K.K., 2005. TEMPS: Temperament Evaluation</a:t>
            </a:r>
            <a:r>
              <a:rPr lang="ru-RU" sz="15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buNone/>
            </a:pP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of Memphis, Pisa, Paris, San Diego. J. Affect. </a:t>
            </a:r>
            <a:r>
              <a:rPr lang="en-US" sz="1500" i="1" dirty="0" err="1" smtClean="0">
                <a:latin typeface="Times New Roman" pitchFamily="18" charset="0"/>
                <a:cs typeface="Times New Roman" pitchFamily="18" charset="0"/>
              </a:rPr>
              <a:t>Disord</a:t>
            </a:r>
            <a:r>
              <a:rPr lang="en-US" sz="1500" i="1" dirty="0" smtClean="0">
                <a:latin typeface="Times New Roman" pitchFamily="18" charset="0"/>
                <a:cs typeface="Times New Roman" pitchFamily="18" charset="0"/>
              </a:rPr>
              <a:t>. 85, 1–242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Documents and Settings\1\Рабочий стол\Самара\hagop-akisk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149080"/>
            <a:ext cx="1368152" cy="172819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Самоопросник</a:t>
            </a: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TEMPS-A</a:t>
            </a: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и задачи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544616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Изучить психометрические характеристики  5 аффективных </a:t>
            </a: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темпераментов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TEMPS-A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депрессивный, </a:t>
            </a:r>
            <a:r>
              <a:rPr lang="ru-RU" sz="24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циклотимный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легко </a:t>
            </a:r>
          </a:p>
          <a:p>
            <a:pPr>
              <a:buNone/>
            </a:pP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возбудимый, </a:t>
            </a:r>
            <a:r>
              <a:rPr lang="ru-RU" sz="2400" i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гипертимный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тревожный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в РФ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</a:p>
          <a:p>
            <a:pPr>
              <a:buFontTx/>
              <a:buChar char="-"/>
            </a:pP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Валидизировать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Самоопросник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TEMPS-A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 РФ (пациенты с БАР и студенты)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Определить распространенность темпераментов в РФ и их  корреляции с другими факторами (пол, национальность, профессия?)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Определить норму темперамента для граждан РФ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корреляционный анализ темпераментов для определения степени их  влияния друг на друга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43000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Самоопросник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TEMPS-A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и методы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5184576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Исследуемая популяция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менее 200 студентов (преимущественно медицинских ВУЗов) в возрасте от 20 до 40 лет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80 лиц хирургического стационара (20-40 лет)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сравнения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70 лиц с расстройствами аффективного спектра (БАР, циклотимия), в состоянии ремиссии или становления ремиссии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Temperament Evaluation of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Memphis, Pisa, Paris and San Diego </a:t>
            </a:r>
            <a:r>
              <a:rPr lang="en-US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Autoquestionnaire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(TEMPS-A)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Самоопросник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оценки темпераментов (</a:t>
            </a:r>
            <a:r>
              <a:rPr lang="ru-RU" sz="24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Мемфиз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Пиза, Париж, Сан-Диего)- 110 пунктов</a:t>
            </a:r>
          </a:p>
          <a:p>
            <a:pPr>
              <a:buNone/>
            </a:pP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922114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Электронный учебник по психиатрии</a:t>
            </a:r>
            <a:endParaRPr lang="ru-RU" sz="3600" b="1" u="sng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ru-RU" sz="2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Рекомендуемое ведущее учреждение </a:t>
            </a:r>
          </a:p>
          <a:p>
            <a:pPr marL="0" lvl="0" indent="0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СПбГМУ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им. Павлова (Санкт-Петербург)  </a:t>
            </a:r>
          </a:p>
          <a:p>
            <a:pPr marL="0" lvl="0" indent="0">
              <a:buNone/>
            </a:pPr>
            <a:endParaRPr lang="ru-R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Рекомендуемый координатор </a:t>
            </a:r>
          </a:p>
          <a:p>
            <a:pPr marL="0" lvl="0" indent="0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 Мартынихин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(Санкт-Петербург) </a:t>
            </a:r>
          </a:p>
          <a:p>
            <a:pPr marL="0" lvl="0" indent="0">
              <a:buNone/>
            </a:pPr>
            <a:endParaRPr lang="ru-RU" sz="28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Рекомендуемые члены рабочей группы</a:t>
            </a:r>
          </a:p>
          <a:p>
            <a:pPr marL="0" lvl="0" indent="0">
              <a:buNone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Максим Резников (Воронеж)</a:t>
            </a:r>
          </a:p>
          <a:p>
            <a:pPr marL="0" lvl="0" indent="0">
              <a:buNone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Алексей Павличенко (Москва)</a:t>
            </a:r>
          </a:p>
        </p:txBody>
      </p:sp>
      <p:pic>
        <p:nvPicPr>
          <p:cNvPr id="4" name="Picture 2" descr="C:\Users\дарья\Desktop\MINSK\RECPC\Ivan Martynykh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2492896"/>
            <a:ext cx="1393697" cy="157163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26876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Электронный учебник: 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предпосылки</a:t>
            </a:r>
            <a: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u="sng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u="sng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964488" cy="5256584"/>
          </a:xfrm>
        </p:spPr>
        <p:txBody>
          <a:bodyPr/>
          <a:lstStyle/>
          <a:p>
            <a:pPr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   Содержательная часть большинства учебников по психиатрии в РФ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устарела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Электронные формы обучения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эффективны и востребованы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медицине (в т.ч. среди студентов)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Среди членов СМУ много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преподавателей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они  активно знакомятся с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современными  тенденциями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психиатрии</a:t>
            </a:r>
          </a:p>
          <a:p>
            <a:pPr lvl="0">
              <a:buFontTx/>
              <a:buChar char="-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Самообучение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через обучение других – эффективный метод усвоения новых знаний</a:t>
            </a:r>
          </a:p>
          <a:p>
            <a:pPr lvl="0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Публикация в сети Интернет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требует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материальных издержек</a:t>
            </a: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134076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Электронный учебник: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принципы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11256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Основные положения даются в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тезисной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форме</a:t>
            </a:r>
          </a:p>
          <a:p>
            <a:pPr lvl="0">
              <a:buNone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Использование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технологий для повышение наглядности</a:t>
            </a:r>
          </a:p>
          <a:p>
            <a:pPr lvl="0">
              <a:buNone/>
            </a:pP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Самые актуальные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представления о психических расстройствах</a:t>
            </a:r>
          </a:p>
          <a:p>
            <a:pPr lvl="0">
              <a:buNone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Возможность быстрого  внесения 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изменений и дополнений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поступлении новой информации («открытый документ»)</a:t>
            </a:r>
          </a:p>
          <a:p>
            <a:pPr lvl="0">
              <a:buNone/>
            </a:pP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Широкое обсуждение и  редактирование  положений учебника  на форуме сайта РОП (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crowdsourcing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79690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786874" cy="4911741"/>
          </a:xfrm>
        </p:spPr>
        <p:txBody>
          <a:bodyPr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Краткий отчет о работе секций СМУ РОП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Текущие исследовательские проекты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исследовательские проекты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Заключение </a:t>
            </a:r>
          </a:p>
          <a:p>
            <a:pPr>
              <a:buFontTx/>
              <a:buChar char="-"/>
            </a:pPr>
            <a:endParaRPr lang="ru-RU" dirty="0" smtClean="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40960" cy="119675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b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Секции СМУ РОП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44973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Предложенные в Уставе СМУ РОП Секции доказали свою устойчивость</a:t>
            </a:r>
          </a:p>
          <a:p>
            <a:pPr>
              <a:buFontTx/>
              <a:buChar char="-"/>
            </a:pPr>
            <a:r>
              <a:rPr lang="ru-RU" dirty="0" smtClean="0"/>
              <a:t>Работу всех Секций следует признать удовлетворительной</a:t>
            </a:r>
          </a:p>
          <a:p>
            <a:pPr>
              <a:buFontTx/>
              <a:buChar char="-"/>
            </a:pPr>
            <a:r>
              <a:rPr lang="ru-RU" dirty="0" smtClean="0"/>
              <a:t>Идет постепенное изменение состава  Секций, привлечение к работе новых людей 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568952" cy="134076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Выводы: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Научные проекты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45693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СМУ РОП принимает участие в  международных  исследованиях и  инициирует собственные проекты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Трудности  при проведении исследований  г.о. носят объективный  характер (финансы, неопределенность структуры СМУ как научного института)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Участие в научных проектах и организация образовательных конференций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– краеугольные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камни деятельности СМУ РОП в будущем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3032</Words>
  <Application>Microsoft Office PowerPoint</Application>
  <PresentationFormat>Экран (4:3)</PresentationFormat>
  <Paragraphs>463</Paragraphs>
  <Slides>47</Slides>
  <Notes>47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Тема Office</vt:lpstr>
      <vt:lpstr>Модернизация деятельности Секций СМУ РОП (отчет о работе, мультицентровые научные проекты)</vt:lpstr>
      <vt:lpstr>План </vt:lpstr>
      <vt:lpstr>Секция по научным проектам</vt:lpstr>
      <vt:lpstr> Секция по научным проектам (2) </vt:lpstr>
      <vt:lpstr>Секция по научным проектам (3)</vt:lpstr>
      <vt:lpstr>Секция по образовательным проектам</vt:lpstr>
      <vt:lpstr>Секция по образовательным проектам (2)</vt:lpstr>
      <vt:lpstr>Секция по образовательным проектам (3)</vt:lpstr>
      <vt:lpstr>Секция по образовательным проектам (3)</vt:lpstr>
      <vt:lpstr>Cекция по организации научно-практических мероприятий</vt:lpstr>
      <vt:lpstr>Cекция по организации научно-практических мероприятий (2)</vt:lpstr>
      <vt:lpstr>Cекция по связям с общественностью  и грантам</vt:lpstr>
      <vt:lpstr>Секция по связям с общественностью            и грантам (2)</vt:lpstr>
      <vt:lpstr>Cекция по работе с публикациями</vt:lpstr>
      <vt:lpstr>Cекция по работе с публикациями (2)</vt:lpstr>
      <vt:lpstr>Секция по поддержке интернет-ресурсов</vt:lpstr>
      <vt:lpstr>Секция по поддержке интернет- ресурсов (2)</vt:lpstr>
      <vt:lpstr>План </vt:lpstr>
      <vt:lpstr>Исследовательский проект IDEA .  «Inpatient Discharge: Experiences and Analysis An International Collaborative Study»</vt:lpstr>
      <vt:lpstr>Цель исследования</vt:lpstr>
      <vt:lpstr>Методы исследования</vt:lpstr>
      <vt:lpstr>Работа над проектом  IDEA в 2012 г.</vt:lpstr>
      <vt:lpstr>Работа над проектом  IDEA  в 2013г</vt:lpstr>
      <vt:lpstr>Мультицентровые исследования в рамках СМУ РОП</vt:lpstr>
      <vt:lpstr>Инициативная группа </vt:lpstr>
      <vt:lpstr> </vt:lpstr>
      <vt:lpstr>Слайд 27</vt:lpstr>
      <vt:lpstr>Восточноевропейская Академия  ВПА-Сервье</vt:lpstr>
      <vt:lpstr>Российское-израильское сотрудничество Центр психического здоровья г.Беер-Шева, Университет Бен-Гурион, Израиль</vt:lpstr>
      <vt:lpstr>План </vt:lpstr>
      <vt:lpstr>     Diagnostic Interview for  Psychoses (DIP-DM)      </vt:lpstr>
      <vt:lpstr>Диагностическое интервью для диагностики психозов (DIP-DM)</vt:lpstr>
      <vt:lpstr>Общие принципы DIP-DM</vt:lpstr>
      <vt:lpstr>ФОРМАТ  ПРОВЕДЕНИЯ DIP-DM  </vt:lpstr>
      <vt:lpstr>Пример вопроса Шкалы DIP-DM</vt:lpstr>
      <vt:lpstr>DIP-DM: этапы работы</vt:lpstr>
      <vt:lpstr>        </vt:lpstr>
      <vt:lpstr>Синдром эмоционального выгорания у специалистов в области психического здоровья (2)</vt:lpstr>
      <vt:lpstr>Temperament Evaluation of Memphis, Pisa, Paris and San Diego Autoquestionnaire (TEMPS-A)</vt:lpstr>
      <vt:lpstr>Самоопросник TEMPS-A:  цель и задачи  </vt:lpstr>
      <vt:lpstr>Самоопросник TEMPS-A:  материалы и методы</vt:lpstr>
      <vt:lpstr>Электронный учебник по психиатрии</vt:lpstr>
      <vt:lpstr>     Электронный учебник:  предпосылки </vt:lpstr>
      <vt:lpstr>Электронный учебник: основные принципы</vt:lpstr>
      <vt:lpstr>План </vt:lpstr>
      <vt:lpstr>Выводы: Секции СМУ РОП</vt:lpstr>
      <vt:lpstr>Выводы: Научные проекты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тенденции развития  психиатрии: взгляд молодого врача</dc:title>
  <dc:creator>Алексей</dc:creator>
  <cp:lastModifiedBy>Алексей</cp:lastModifiedBy>
  <cp:revision>59</cp:revision>
  <dcterms:created xsi:type="dcterms:W3CDTF">2013-09-15T05:40:48Z</dcterms:created>
  <dcterms:modified xsi:type="dcterms:W3CDTF">2013-09-23T17:20:41Z</dcterms:modified>
</cp:coreProperties>
</file>