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73" r:id="rId3"/>
    <p:sldId id="274" r:id="rId4"/>
    <p:sldId id="275" r:id="rId5"/>
    <p:sldId id="276" r:id="rId6"/>
    <p:sldId id="279" r:id="rId7"/>
    <p:sldId id="277" r:id="rId8"/>
    <p:sldId id="278" r:id="rId9"/>
    <p:sldId id="280" r:id="rId10"/>
    <p:sldId id="281" r:id="rId11"/>
    <p:sldId id="282" r:id="rId12"/>
    <p:sldId id="262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91" y="-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5AF38E-7EBE-4FE4-872E-59162582DECA}" type="datetimeFigureOut">
              <a:rPr lang="ru-RU" smtClean="0"/>
              <a:t>22.09.2013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5AAABA-C4F2-4E86-9BA1-A2B3E6B4D0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6998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0206D-3B9A-457E-8BCE-F3D8D04E8747}" type="datetimeFigureOut">
              <a:rPr lang="ru-RU" smtClean="0"/>
              <a:t>22.09.2013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CB50B-93E7-4949-A542-10F2524712BB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0206D-3B9A-457E-8BCE-F3D8D04E8747}" type="datetimeFigureOut">
              <a:rPr lang="ru-RU" smtClean="0"/>
              <a:t>22.09.2013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CB50B-93E7-4949-A542-10F2524712B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0206D-3B9A-457E-8BCE-F3D8D04E8747}" type="datetimeFigureOut">
              <a:rPr lang="ru-RU" smtClean="0"/>
              <a:t>22.09.2013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CB50B-93E7-4949-A542-10F2524712B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0206D-3B9A-457E-8BCE-F3D8D04E8747}" type="datetimeFigureOut">
              <a:rPr lang="ru-RU" smtClean="0"/>
              <a:t>22.09.2013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CB50B-93E7-4949-A542-10F2524712B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0206D-3B9A-457E-8BCE-F3D8D04E8747}" type="datetimeFigureOut">
              <a:rPr lang="ru-RU" smtClean="0"/>
              <a:t>22.09.2013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CB50B-93E7-4949-A542-10F2524712BB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0206D-3B9A-457E-8BCE-F3D8D04E8747}" type="datetimeFigureOut">
              <a:rPr lang="ru-RU" smtClean="0"/>
              <a:t>22.09.2013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CB50B-93E7-4949-A542-10F2524712B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0206D-3B9A-457E-8BCE-F3D8D04E8747}" type="datetimeFigureOut">
              <a:rPr lang="ru-RU" smtClean="0"/>
              <a:t>22.09.2013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CB50B-93E7-4949-A542-10F2524712B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0206D-3B9A-457E-8BCE-F3D8D04E8747}" type="datetimeFigureOut">
              <a:rPr lang="ru-RU" smtClean="0"/>
              <a:t>22.09.2013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CB50B-93E7-4949-A542-10F2524712BB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0206D-3B9A-457E-8BCE-F3D8D04E8747}" type="datetimeFigureOut">
              <a:rPr lang="ru-RU" smtClean="0"/>
              <a:t>22.09.2013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CB50B-93E7-4949-A542-10F2524712B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0206D-3B9A-457E-8BCE-F3D8D04E8747}" type="datetimeFigureOut">
              <a:rPr lang="ru-RU" smtClean="0"/>
              <a:t>22.09.2013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CB50B-93E7-4949-A542-10F2524712B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0206D-3B9A-457E-8BCE-F3D8D04E8747}" type="datetimeFigureOut">
              <a:rPr lang="ru-RU" smtClean="0"/>
              <a:t>22.09.2013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CB50B-93E7-4949-A542-10F2524712B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1A20206D-3B9A-457E-8BCE-F3D8D04E8747}" type="datetimeFigureOut">
              <a:rPr lang="ru-RU" smtClean="0"/>
              <a:t>22.09.2013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335CB50B-93E7-4949-A542-10F2524712B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2420888"/>
            <a:ext cx="8424936" cy="1872208"/>
          </a:xfrm>
        </p:spPr>
        <p:txBody>
          <a:bodyPr/>
          <a:lstStyle/>
          <a:p>
            <a:pPr algn="ctr"/>
            <a:r>
              <a:rPr lang="ru-RU" sz="4400" dirty="0" smtClean="0"/>
              <a:t>О </a:t>
            </a:r>
            <a:r>
              <a:rPr lang="ru-RU" sz="4400" dirty="0"/>
              <a:t>внесении дополнений </a:t>
            </a:r>
            <a:r>
              <a:rPr lang="ru-RU" sz="4400" dirty="0" smtClean="0"/>
              <a:t>и поправок  </a:t>
            </a:r>
            <a:r>
              <a:rPr lang="ru-RU" sz="4400" dirty="0"/>
              <a:t>в </a:t>
            </a:r>
            <a:r>
              <a:rPr lang="ru-RU" sz="4400" dirty="0" smtClean="0"/>
              <a:t>Устав СМУ РОП</a:t>
            </a:r>
            <a:endParaRPr lang="ru-RU" sz="4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03848" y="4797152"/>
            <a:ext cx="5253136" cy="910952"/>
          </a:xfrm>
        </p:spPr>
        <p:txBody>
          <a:bodyPr>
            <a:normAutofit fontScale="77500" lnSpcReduction="20000"/>
          </a:bodyPr>
          <a:lstStyle/>
          <a:p>
            <a:pPr algn="r"/>
            <a:r>
              <a:rPr lang="ru-RU" sz="2400" dirty="0" smtClean="0">
                <a:latin typeface="+mj-lt"/>
              </a:rPr>
              <a:t>Зальмунин К..Ю.</a:t>
            </a:r>
          </a:p>
          <a:p>
            <a:pPr algn="r"/>
            <a:r>
              <a:rPr lang="ru-RU" sz="2400" dirty="0" smtClean="0">
                <a:latin typeface="+mj-lt"/>
              </a:rPr>
              <a:t>Казанский ГМУ, </a:t>
            </a:r>
          </a:p>
          <a:p>
            <a:pPr algn="r"/>
            <a:r>
              <a:rPr lang="ru-RU" sz="2400" dirty="0" smtClean="0">
                <a:latin typeface="+mj-lt"/>
              </a:rPr>
              <a:t>РПКБ </a:t>
            </a:r>
            <a:r>
              <a:rPr lang="ru-RU" sz="2400" dirty="0" err="1" smtClean="0">
                <a:latin typeface="+mj-lt"/>
              </a:rPr>
              <a:t>им.акад</a:t>
            </a:r>
            <a:r>
              <a:rPr lang="ru-RU" sz="2400" dirty="0" smtClean="0">
                <a:latin typeface="+mj-lt"/>
              </a:rPr>
              <a:t>. В.М. Бехтерева МЗ РТ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32656"/>
            <a:ext cx="2088232" cy="1954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6279703"/>
            <a:ext cx="9144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 smtClean="0"/>
              <a:t>Внеочередное заседание СМУ РОП г. Самара, 20 сентября 2013 г.</a:t>
            </a:r>
            <a:endParaRPr lang="ru-RU" sz="2500" dirty="0"/>
          </a:p>
        </p:txBody>
      </p:sp>
      <p:pic>
        <p:nvPicPr>
          <p:cNvPr id="1026" name="Picture 2" descr="C:\Users\айсыр\Desktop\Молодежь и наука\9c074d514f8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221088"/>
            <a:ext cx="3456384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4859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8468" y="323999"/>
            <a:ext cx="7302692" cy="792162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Arial" pitchFamily="34" charset="0"/>
                <a:cs typeface="Arial" pitchFamily="34" charset="0"/>
              </a:rPr>
              <a:t>Устав СМУ РОП</a:t>
            </a:r>
            <a:endParaRPr lang="ru-RU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498300"/>
            <a:ext cx="8534400" cy="53641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принят в 2011 г., редактировался в 2012 г. </a:t>
            </a:r>
            <a:endParaRPr lang="en-US" sz="28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ru-RU" sz="2800" dirty="0">
                <a:latin typeface="Arial" pitchFamily="34" charset="0"/>
                <a:cs typeface="Arial" pitchFamily="34" charset="0"/>
              </a:rPr>
              <a:t>я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вляется основным правоустанавливающим документом, регулирующим деятельность организации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ru-RU" sz="2800" dirty="0">
                <a:latin typeface="Arial" pitchFamily="34" charset="0"/>
                <a:cs typeface="Arial" pitchFamily="34" charset="0"/>
              </a:rPr>
              <a:t>н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уждается в постоянном обновлении (актуализации) в связи с развитием СМУ</a:t>
            </a:r>
          </a:p>
          <a:p>
            <a:pPr>
              <a:buFont typeface="Wingdings" pitchFamily="2" charset="2"/>
              <a:buChar char="q"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требуется техническая правка ряда пунктов без изменения смысла </a:t>
            </a:r>
          </a:p>
          <a:p>
            <a:pPr marL="0" indent="0" algn="r"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38468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1348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612704"/>
            <a:ext cx="7077472" cy="79216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latin typeface="Arial" pitchFamily="34" charset="0"/>
                <a:cs typeface="Arial" pitchFamily="34" charset="0"/>
              </a:rPr>
              <a:t>Устав СМУ РОП (редакция 20.09.2013 г.)</a:t>
            </a:r>
            <a:endParaRPr lang="ru-RU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440160"/>
            <a:ext cx="8534400" cy="5364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>
                <a:ea typeface="Calibri"/>
              </a:rPr>
              <a:t>3.7 Развивать профессиональную сеть, сотрудничество и взаимодействие между специалистами в области психиатрии, наркологии, психотерапии, клинической психологии, специалистами по социальной работе и другими специалистами, занятыми </a:t>
            </a:r>
            <a:r>
              <a:rPr lang="ru-RU" sz="2800" dirty="0">
                <a:highlight>
                  <a:srgbClr val="FFFF00"/>
                </a:highlight>
                <a:ea typeface="Calibri"/>
              </a:rPr>
              <a:t>в</a:t>
            </a:r>
            <a:r>
              <a:rPr lang="ru-RU" sz="2800" dirty="0">
                <a:ea typeface="Calibri"/>
              </a:rPr>
              <a:t> практической, научно-исследовательской и педагогической деятельност</a:t>
            </a:r>
            <a:r>
              <a:rPr lang="ru-RU" sz="2800" dirty="0">
                <a:highlight>
                  <a:srgbClr val="FFFF00"/>
                </a:highlight>
                <a:ea typeface="Calibri"/>
              </a:rPr>
              <a:t>и</a:t>
            </a:r>
            <a:r>
              <a:rPr lang="ru-RU" sz="2800" dirty="0">
                <a:ea typeface="Calibri"/>
              </a:rPr>
              <a:t> в области </a:t>
            </a:r>
            <a:r>
              <a:rPr lang="ru-RU" sz="2800" dirty="0">
                <a:highlight>
                  <a:srgbClr val="FFFF00"/>
                </a:highlight>
                <a:ea typeface="Calibri"/>
              </a:rPr>
              <a:t>охраны психического здоровья</a:t>
            </a:r>
            <a:r>
              <a:rPr lang="ru-RU" sz="2800" dirty="0">
                <a:ea typeface="Calibri"/>
              </a:rPr>
              <a:t>, как в пределах РФ, так и </a:t>
            </a:r>
            <a:r>
              <a:rPr lang="ru-RU" sz="2800" dirty="0">
                <a:highlight>
                  <a:srgbClr val="FFFF00"/>
                </a:highlight>
                <a:ea typeface="Calibri"/>
              </a:rPr>
              <a:t>ее пределами</a:t>
            </a:r>
            <a:r>
              <a:rPr lang="ru-RU" sz="2800" dirty="0">
                <a:ea typeface="Calibri"/>
              </a:rPr>
              <a:t>.</a:t>
            </a:r>
            <a:endParaRPr lang="en-US" sz="2800" dirty="0" smtClean="0"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38468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505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612704"/>
            <a:ext cx="7077472" cy="79216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latin typeface="Arial" pitchFamily="34" charset="0"/>
                <a:cs typeface="Arial" pitchFamily="34" charset="0"/>
              </a:rPr>
              <a:t>Устав СМУ РОП (редакция 20.09.2013 г.)</a:t>
            </a:r>
            <a:endParaRPr lang="ru-RU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440160"/>
            <a:ext cx="8534400" cy="5364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>
                <a:ea typeface="Calibri"/>
              </a:rPr>
              <a:t>4.1 Членом СМУ РОП могут стать интерны, клинические ординаторы, аспиранты профильных кафедр медицинских ВУЗов, </a:t>
            </a:r>
            <a:r>
              <a:rPr lang="ru-RU" sz="3200" dirty="0">
                <a:highlight>
                  <a:srgbClr val="FFFF00"/>
                </a:highlight>
                <a:ea typeface="Calibri"/>
              </a:rPr>
              <a:t>учреждений дополнительного профессионального образования</a:t>
            </a:r>
            <a:r>
              <a:rPr lang="ru-RU" sz="3200" dirty="0">
                <a:ea typeface="Calibri"/>
              </a:rPr>
              <a:t> </a:t>
            </a:r>
            <a:r>
              <a:rPr lang="ru-RU" sz="3200" dirty="0" smtClean="0">
                <a:ea typeface="Calibri"/>
              </a:rPr>
              <a:t>и … (далее по тексту)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38468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884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612704"/>
            <a:ext cx="7077472" cy="79216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latin typeface="Arial" pitchFamily="34" charset="0"/>
                <a:cs typeface="Arial" pitchFamily="34" charset="0"/>
              </a:rPr>
              <a:t>Устав СМУ РОП (редакция 20.09.2013 г.)</a:t>
            </a:r>
            <a:endParaRPr lang="ru-RU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440160"/>
            <a:ext cx="8534400" cy="5364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>
                <a:ea typeface="Calibri"/>
              </a:rPr>
              <a:t>5.1.1.2 Выборные мероприятия осуществляются на Очередном официальном заседании организации один раз в два года при кворуме Исполнительного комитета и Президиума </a:t>
            </a:r>
            <a:r>
              <a:rPr lang="ru-RU" sz="3200" dirty="0">
                <a:highlight>
                  <a:srgbClr val="FFFF00"/>
                </a:highlight>
                <a:ea typeface="Calibri"/>
              </a:rPr>
              <a:t>не менее</a:t>
            </a:r>
            <a:r>
              <a:rPr lang="ru-RU" sz="3200" dirty="0">
                <a:ea typeface="Calibri"/>
              </a:rPr>
              <a:t> 50%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38468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4169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612704"/>
            <a:ext cx="7077472" cy="79216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latin typeface="Arial" pitchFamily="34" charset="0"/>
                <a:cs typeface="Arial" pitchFamily="34" charset="0"/>
              </a:rPr>
              <a:t>Устав СМУ РОП (редакция 20.09.2013 г.)</a:t>
            </a:r>
            <a:endParaRPr lang="ru-RU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440160"/>
            <a:ext cx="8534400" cy="5364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>
                <a:ea typeface="Calibri"/>
              </a:rPr>
              <a:t>5.1.1.2 Выборные мероприятия осуществляются на Очередном официальном заседании организации один раз в два года при кворуме Исполнительного комитета и Президиума </a:t>
            </a:r>
            <a:r>
              <a:rPr lang="ru-RU" sz="3200" dirty="0">
                <a:highlight>
                  <a:srgbClr val="FFFF00"/>
                </a:highlight>
                <a:ea typeface="Calibri"/>
              </a:rPr>
              <a:t>не менее</a:t>
            </a:r>
            <a:r>
              <a:rPr lang="ru-RU" sz="3200" dirty="0">
                <a:ea typeface="Calibri"/>
              </a:rPr>
              <a:t> 50%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38468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6086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612704"/>
            <a:ext cx="7077472" cy="79216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latin typeface="Arial" pitchFamily="34" charset="0"/>
                <a:cs typeface="Arial" pitchFamily="34" charset="0"/>
              </a:rPr>
              <a:t>Устав СМУ РОП (редакция 20.09.2013 г.)</a:t>
            </a:r>
            <a:endParaRPr lang="ru-RU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440160"/>
            <a:ext cx="8534400" cy="5364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>
                <a:ea typeface="Calibri"/>
              </a:rPr>
              <a:t>5.1.1.6 </a:t>
            </a:r>
            <a:r>
              <a:rPr lang="ru-RU" sz="3200" dirty="0">
                <a:ea typeface="Calibri"/>
              </a:rPr>
              <a:t>В случае, если член Исполнительного комитета </a:t>
            </a:r>
            <a:r>
              <a:rPr lang="ru-RU" sz="3200" dirty="0">
                <a:highlight>
                  <a:srgbClr val="FFFF00"/>
                </a:highlight>
                <a:ea typeface="Calibri"/>
              </a:rPr>
              <a:t>отстранен</a:t>
            </a:r>
            <a:r>
              <a:rPr lang="ru-RU" sz="3200" dirty="0">
                <a:ea typeface="Calibri"/>
              </a:rPr>
              <a:t> от исполнения обязанностей, он не имеет права избираться на любую из должностей Исполнительного комитета вновь.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38468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5830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612704"/>
            <a:ext cx="7077472" cy="79216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latin typeface="Arial" pitchFamily="34" charset="0"/>
                <a:cs typeface="Arial" pitchFamily="34" charset="0"/>
              </a:rPr>
              <a:t>Устав СМУ РОП (редакция 20.09.2013 г.)</a:t>
            </a:r>
            <a:endParaRPr lang="ru-RU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268760"/>
            <a:ext cx="8534400" cy="5364163"/>
          </a:xfrm>
        </p:spPr>
        <p:txBody>
          <a:bodyPr>
            <a:normAutofit fontScale="70000" lnSpcReduction="20000"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3200" dirty="0">
                <a:highlight>
                  <a:srgbClr val="FFFF00"/>
                </a:highlight>
                <a:ea typeface="Calibri"/>
                <a:cs typeface="Times New Roman"/>
              </a:rPr>
              <a:t>5.1.2.1 С целью формирования преемственности и эффективности руководства организацией, совместное руководство осуществляют Экс-председатель (</a:t>
            </a:r>
            <a:r>
              <a:rPr lang="ru-RU" sz="3200" dirty="0" err="1">
                <a:highlight>
                  <a:srgbClr val="FFFF00"/>
                </a:highlight>
                <a:ea typeface="Calibri"/>
                <a:cs typeface="Times New Roman"/>
              </a:rPr>
              <a:t>Past</a:t>
            </a:r>
            <a:r>
              <a:rPr lang="ru-RU" sz="3200" dirty="0">
                <a:highlight>
                  <a:srgbClr val="FFFF00"/>
                </a:highlight>
                <a:ea typeface="Calibri"/>
                <a:cs typeface="Times New Roman"/>
              </a:rPr>
              <a:t> </a:t>
            </a:r>
            <a:r>
              <a:rPr lang="ru-RU" sz="3200" dirty="0" err="1">
                <a:highlight>
                  <a:srgbClr val="FFFF00"/>
                </a:highlight>
                <a:ea typeface="Calibri"/>
                <a:cs typeface="Times New Roman"/>
              </a:rPr>
              <a:t>President</a:t>
            </a:r>
            <a:r>
              <a:rPr lang="ru-RU" sz="3200" dirty="0">
                <a:highlight>
                  <a:srgbClr val="FFFF00"/>
                </a:highlight>
                <a:ea typeface="Calibri"/>
                <a:cs typeface="Times New Roman"/>
              </a:rPr>
              <a:t>), действующий Председатель (</a:t>
            </a:r>
            <a:r>
              <a:rPr lang="ru-RU" sz="3200" dirty="0" err="1">
                <a:highlight>
                  <a:srgbClr val="FFFF00"/>
                </a:highlight>
                <a:ea typeface="Calibri"/>
                <a:cs typeface="Times New Roman"/>
              </a:rPr>
              <a:t>President</a:t>
            </a:r>
            <a:r>
              <a:rPr lang="ru-RU" sz="3200" dirty="0">
                <a:highlight>
                  <a:srgbClr val="FFFF00"/>
                </a:highlight>
                <a:ea typeface="Calibri"/>
                <a:cs typeface="Times New Roman"/>
              </a:rPr>
              <a:t>) и будущий Председатель (</a:t>
            </a:r>
            <a:r>
              <a:rPr lang="ru-RU" sz="3200" dirty="0" err="1">
                <a:highlight>
                  <a:srgbClr val="FFFF00"/>
                </a:highlight>
                <a:ea typeface="Calibri"/>
                <a:cs typeface="Times New Roman"/>
              </a:rPr>
              <a:t>President</a:t>
            </a:r>
            <a:r>
              <a:rPr lang="ru-RU" sz="3200" dirty="0">
                <a:highlight>
                  <a:srgbClr val="FFFF00"/>
                </a:highlight>
                <a:ea typeface="Calibri"/>
                <a:cs typeface="Times New Roman"/>
              </a:rPr>
              <a:t> </a:t>
            </a:r>
            <a:r>
              <a:rPr lang="ru-RU" sz="3200" dirty="0" err="1">
                <a:highlight>
                  <a:srgbClr val="FFFF00"/>
                </a:highlight>
                <a:ea typeface="Calibri"/>
                <a:cs typeface="Times New Roman"/>
              </a:rPr>
              <a:t>Elect</a:t>
            </a:r>
            <a:r>
              <a:rPr lang="ru-RU" sz="3200" dirty="0">
                <a:highlight>
                  <a:srgbClr val="FFFF00"/>
                </a:highlight>
                <a:ea typeface="Calibri"/>
                <a:cs typeface="Times New Roman"/>
              </a:rPr>
              <a:t>). Действующий Председатель осуществляет непосредственное руководство организацией. Экс-Председатель реализует функцию советника,  участвует в решении стратегических задач. Будущий Председатель  перенимает опыт руководства организацией, выполняет технические поручения и оценивает собственные возможности по реализации функций действующего Председателя. В случае если будущим Председателем оценивается невозможность выполнения функций по исполнению обязанностей действующего Председателя, будущий Председатель имеет право на самоотвод по согласованию с Президиумом и исполнительным комитетом.</a:t>
            </a:r>
            <a:r>
              <a:rPr lang="ru-RU" sz="3200" dirty="0">
                <a:ea typeface="Calibri"/>
                <a:cs typeface="Times New Roman"/>
              </a:rPr>
              <a:t> </a:t>
            </a:r>
            <a:endParaRPr lang="ru-RU" sz="32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38468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2184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508011"/>
            <a:ext cx="7077472" cy="42413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latin typeface="Arial" pitchFamily="34" charset="0"/>
                <a:cs typeface="Arial" pitchFamily="34" charset="0"/>
              </a:rPr>
              <a:t>Устав СМУ РОП (редакция 20.09.2013 г.)</a:t>
            </a:r>
            <a:endParaRPr lang="ru-RU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196752"/>
            <a:ext cx="8534400" cy="5175523"/>
          </a:xfrm>
        </p:spPr>
        <p:txBody>
          <a:bodyPr>
            <a:normAutofit fontScale="77500" lnSpcReduction="20000"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3200" dirty="0">
                <a:ea typeface="Calibri"/>
                <a:cs typeface="Times New Roman"/>
              </a:rPr>
              <a:t>5.2.1 </a:t>
            </a:r>
            <a:r>
              <a:rPr lang="ru-RU" sz="3200" dirty="0">
                <a:highlight>
                  <a:srgbClr val="FFFF00"/>
                </a:highlight>
                <a:ea typeface="Calibri"/>
                <a:cs typeface="Times New Roman"/>
              </a:rPr>
              <a:t>Президиум состоит из Председателей региональных отделений СМУ РОП</a:t>
            </a:r>
            <a:r>
              <a:rPr lang="ru-RU" sz="3200" dirty="0">
                <a:ea typeface="Calibri"/>
                <a:cs typeface="Times New Roman"/>
              </a:rPr>
              <a:t>.</a:t>
            </a:r>
            <a:r>
              <a:rPr lang="ru-RU" sz="3200" dirty="0">
                <a:highlight>
                  <a:srgbClr val="FFFF00"/>
                </a:highlight>
                <a:ea typeface="Calibri"/>
                <a:cs typeface="Times New Roman"/>
              </a:rPr>
              <a:t> Члены Президиума наделяются полномочиями на мандатный срок 2 года голосованием членов региональных Отделений СМУ</a:t>
            </a:r>
            <a:r>
              <a:rPr lang="ru-RU" sz="3200" dirty="0">
                <a:ea typeface="Calibri"/>
                <a:cs typeface="Times New Roman"/>
              </a:rPr>
              <a:t>. </a:t>
            </a:r>
            <a:r>
              <a:rPr lang="ru-RU" sz="3200" dirty="0">
                <a:highlight>
                  <a:srgbClr val="FFFF00"/>
                </a:highlight>
                <a:ea typeface="Calibri"/>
                <a:cs typeface="Times New Roman"/>
              </a:rPr>
              <a:t>При избрании руководитель Отделения делегируется в состав Президиума, что должно быть отражено в протоколе заседания </a:t>
            </a:r>
            <a:r>
              <a:rPr lang="ru-RU" sz="3200" dirty="0" smtClean="0">
                <a:highlight>
                  <a:srgbClr val="FFFF00"/>
                </a:highlight>
                <a:ea typeface="Calibri"/>
                <a:cs typeface="Times New Roman"/>
              </a:rPr>
              <a:t>Отделения*.</a:t>
            </a:r>
            <a:endParaRPr lang="en-US" sz="3200" dirty="0">
              <a:highlight>
                <a:srgbClr val="FFFF00"/>
              </a:highlight>
              <a:ea typeface="Calibri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dirty="0"/>
              <a:t>* </a:t>
            </a:r>
            <a:r>
              <a:rPr lang="ru-RU" dirty="0"/>
              <a:t>Прописать в типовом протоколе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3200" dirty="0" smtClean="0">
                <a:ea typeface="Calibri"/>
                <a:cs typeface="Times New Roman"/>
              </a:rPr>
              <a:t>5.2.8 </a:t>
            </a:r>
            <a:r>
              <a:rPr lang="ru-RU" sz="3200" dirty="0">
                <a:ea typeface="Calibri"/>
                <a:cs typeface="Times New Roman"/>
              </a:rPr>
              <a:t>В регионах, где Отделения не существуют, ставится первоочередная задача создания регионального Отделения, а затем избрание Председателя Отделения и </a:t>
            </a:r>
            <a:r>
              <a:rPr lang="ru-RU" sz="3200" dirty="0">
                <a:highlight>
                  <a:srgbClr val="FFFF00"/>
                </a:highlight>
                <a:ea typeface="Calibri"/>
                <a:cs typeface="Times New Roman"/>
              </a:rPr>
              <a:t>его делегирование в состав Президиума</a:t>
            </a:r>
            <a:r>
              <a:rPr lang="ru-RU" sz="3200" dirty="0">
                <a:ea typeface="Calibri"/>
                <a:cs typeface="Times New Roman"/>
              </a:rPr>
              <a:t> по указанному порядку (5.2.1-5.2.7). </a:t>
            </a:r>
            <a:endParaRPr lang="ru-RU" sz="32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38468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4006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612704"/>
            <a:ext cx="7077472" cy="79216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latin typeface="Arial" pitchFamily="34" charset="0"/>
                <a:cs typeface="Arial" pitchFamily="34" charset="0"/>
              </a:rPr>
              <a:t>Устав СМУ РОП (редакция 20.09.2013 г.)</a:t>
            </a:r>
            <a:endParaRPr lang="ru-RU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440160"/>
            <a:ext cx="8534400" cy="5364163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800" dirty="0">
                <a:ea typeface="Calibri"/>
              </a:rPr>
              <a:t>5.1.2.</a:t>
            </a:r>
            <a:r>
              <a:rPr lang="ru-RU" sz="2800" dirty="0">
                <a:highlight>
                  <a:srgbClr val="FFFF00"/>
                </a:highlight>
                <a:ea typeface="Calibri"/>
              </a:rPr>
              <a:t>6</a:t>
            </a:r>
            <a:r>
              <a:rPr lang="ru-RU" sz="2800" dirty="0">
                <a:ea typeface="Calibri"/>
              </a:rPr>
              <a:t> В случае, если избранный Председатель вынужден отказаться от исполнения функциональных обязанностей по уважительной причине или в связи с </a:t>
            </a:r>
            <a:r>
              <a:rPr lang="ru-RU" sz="2800" dirty="0">
                <a:highlight>
                  <a:srgbClr val="FFFF00"/>
                </a:highlight>
                <a:ea typeface="Calibri"/>
              </a:rPr>
              <a:t>обстоятельствами непреодолимой силы в течение первого года</a:t>
            </a:r>
            <a:r>
              <a:rPr lang="ru-RU" sz="2800" dirty="0">
                <a:ea typeface="Calibri"/>
              </a:rPr>
              <a:t> с даты избрания, Исполнительный комитет </a:t>
            </a:r>
            <a:r>
              <a:rPr lang="ru-RU" sz="2800" dirty="0">
                <a:highlight>
                  <a:srgbClr val="FFFF00"/>
                </a:highlight>
                <a:ea typeface="Calibri"/>
              </a:rPr>
              <a:t>собирает</a:t>
            </a:r>
            <a:r>
              <a:rPr lang="ru-RU" sz="2800" dirty="0">
                <a:ea typeface="Calibri"/>
              </a:rPr>
              <a:t> Внеочередное заседание и </a:t>
            </a:r>
            <a:r>
              <a:rPr lang="ru-RU" sz="2800" dirty="0">
                <a:highlight>
                  <a:srgbClr val="FFFF00"/>
                </a:highlight>
                <a:ea typeface="Calibri"/>
              </a:rPr>
              <a:t>инициирует переизбрание</a:t>
            </a:r>
            <a:r>
              <a:rPr lang="ru-RU" sz="2800" dirty="0">
                <a:ea typeface="Calibri"/>
              </a:rPr>
              <a:t> нового Председателя</a:t>
            </a:r>
            <a:endParaRPr lang="ru-RU" sz="28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38468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839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612704"/>
            <a:ext cx="7077472" cy="79216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latin typeface="Arial" pitchFamily="34" charset="0"/>
                <a:cs typeface="Arial" pitchFamily="34" charset="0"/>
              </a:rPr>
              <a:t>Устав СМУ РОП (редакция 20.09.2013 г.)</a:t>
            </a:r>
            <a:endParaRPr lang="ru-RU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440160"/>
            <a:ext cx="8534400" cy="5364163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3200" dirty="0">
                <a:ea typeface="Calibri"/>
              </a:rPr>
              <a:t>7.1 СМУ РОП не имеет членских взносов, собственного банковского счета и не ведет </a:t>
            </a:r>
            <a:r>
              <a:rPr lang="ru-RU" sz="3200" dirty="0">
                <a:highlight>
                  <a:srgbClr val="FFFF00"/>
                </a:highlight>
                <a:ea typeface="Calibri"/>
              </a:rPr>
              <a:t>финансово-хозяйственной</a:t>
            </a:r>
            <a:r>
              <a:rPr lang="ru-RU" sz="3200" dirty="0">
                <a:ea typeface="Calibri"/>
              </a:rPr>
              <a:t> деятельности.</a:t>
            </a:r>
            <a:endParaRPr lang="ru-RU" sz="32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38468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0467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4437112"/>
            <a:ext cx="7920880" cy="1728192"/>
          </a:xfrm>
        </p:spPr>
        <p:txBody>
          <a:bodyPr>
            <a:normAutofit/>
          </a:bodyPr>
          <a:lstStyle/>
          <a:p>
            <a:pPr algn="r"/>
            <a:r>
              <a:rPr lang="ru-RU" dirty="0" smtClean="0"/>
              <a:t>Спасибо за внимание!</a:t>
            </a:r>
            <a:br>
              <a:rPr lang="ru-RU" dirty="0" smtClean="0"/>
            </a:br>
            <a:r>
              <a:rPr lang="en-US" sz="2200" dirty="0" smtClean="0"/>
              <a:t>Mail to</a:t>
            </a:r>
            <a:r>
              <a:rPr lang="ru-RU" sz="2200" dirty="0" smtClean="0"/>
              <a:t>: </a:t>
            </a:r>
            <a:r>
              <a:rPr lang="en-US" sz="2200" dirty="0" smtClean="0"/>
              <a:t>zalmunin.konstantin@gmail.com</a:t>
            </a:r>
            <a:endParaRPr lang="ru-RU" sz="2200" dirty="0"/>
          </a:p>
        </p:txBody>
      </p:sp>
      <p:pic>
        <p:nvPicPr>
          <p:cNvPr id="7170" name="Picture 2" descr="C:\Users\айсыр\Desktop\Для Дневника психиатра\мальчик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-1"/>
            <a:ext cx="3672408" cy="5013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8064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1622</TotalTime>
  <Words>547</Words>
  <Application>Microsoft Office PowerPoint</Application>
  <PresentationFormat>Экран (4:3)</PresentationFormat>
  <Paragraphs>33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NewsPrint</vt:lpstr>
      <vt:lpstr>О внесении дополнений и поправок  в Устав СМУ РОП</vt:lpstr>
      <vt:lpstr>Устав СМУ РОП</vt:lpstr>
      <vt:lpstr>Устав СМУ РОП (редакция 20.09.2013 г.)</vt:lpstr>
      <vt:lpstr>Устав СМУ РОП (редакция 20.09.2013 г.)</vt:lpstr>
      <vt:lpstr>Устав СМУ РОП (редакция 20.09.2013 г.)</vt:lpstr>
      <vt:lpstr>Устав СМУ РОП (редакция 20.09.2013 г.)</vt:lpstr>
      <vt:lpstr>Устав СМУ РОП (редакция 20.09.2013 г.)</vt:lpstr>
      <vt:lpstr>Устав СМУ РОП (редакция 20.09.2013 г.)</vt:lpstr>
      <vt:lpstr>Устав СМУ РОП (редакция 20.09.2013 г.)</vt:lpstr>
      <vt:lpstr>Устав СМУ РОП (редакция 20.09.2013 г.)</vt:lpstr>
      <vt:lpstr>Устав СМУ РОП (редакция 20.09.2013 г.)</vt:lpstr>
      <vt:lpstr>Спасибо за внимание! Mail to: zalmunin.konstantin@gmail.com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XI Всероссийская школа молодых психиатров 19-24 апреля 2013 года в г.Суздаль</dc:title>
  <dc:creator>Зальмунин</dc:creator>
  <cp:lastModifiedBy>Зальмунин</cp:lastModifiedBy>
  <cp:revision>32</cp:revision>
  <dcterms:created xsi:type="dcterms:W3CDTF">2013-05-16T05:55:07Z</dcterms:created>
  <dcterms:modified xsi:type="dcterms:W3CDTF">2013-09-22T17:39:59Z</dcterms:modified>
</cp:coreProperties>
</file>